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  <p:sldMasterId id="2147483672" r:id="rId6"/>
  </p:sldMasterIdLst>
  <p:notesMasterIdLst>
    <p:notesMasterId r:id="rId29"/>
  </p:notesMasterIdLst>
  <p:sldIdLst>
    <p:sldId id="483" r:id="rId7"/>
    <p:sldId id="476" r:id="rId8"/>
    <p:sldId id="451" r:id="rId9"/>
    <p:sldId id="491" r:id="rId10"/>
    <p:sldId id="484" r:id="rId11"/>
    <p:sldId id="469" r:id="rId12"/>
    <p:sldId id="470" r:id="rId13"/>
    <p:sldId id="477" r:id="rId14"/>
    <p:sldId id="478" r:id="rId15"/>
    <p:sldId id="472" r:id="rId16"/>
    <p:sldId id="485" r:id="rId17"/>
    <p:sldId id="487" r:id="rId18"/>
    <p:sldId id="488" r:id="rId19"/>
    <p:sldId id="288" r:id="rId20"/>
    <p:sldId id="494" r:id="rId21"/>
    <p:sldId id="493" r:id="rId22"/>
    <p:sldId id="492" r:id="rId23"/>
    <p:sldId id="495" r:id="rId24"/>
    <p:sldId id="496" r:id="rId25"/>
    <p:sldId id="287" r:id="rId26"/>
    <p:sldId id="479" r:id="rId27"/>
    <p:sldId id="425" r:id="rId2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A8F"/>
    <a:srgbClr val="32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rodita\CeIP\Incidencia_Pol&#237;tica\5_Informe_de_salud\2018\AH\TABLAS_TRISTAN\Principales%20donantes%20en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Hoja1!$C$14:$G$14</c:f>
              <c:strCache>
                <c:ptCount val="5"/>
                <c:pt idx="0">
                  <c:v>Sudeste Asia</c:v>
                </c:pt>
                <c:pt idx="1">
                  <c:v>África </c:v>
                </c:pt>
                <c:pt idx="2">
                  <c:v>América </c:v>
                </c:pt>
                <c:pt idx="3">
                  <c:v>Europa</c:v>
                </c:pt>
                <c:pt idx="4">
                  <c:v>Mediterráneo Oriental</c:v>
                </c:pt>
              </c:strCache>
            </c:strRef>
          </c:cat>
          <c:val>
            <c:numRef>
              <c:f>Hoja1!$C$13:$G$13</c:f>
              <c:numCache>
                <c:formatCode>General</c:formatCode>
                <c:ptCount val="5"/>
                <c:pt idx="0">
                  <c:v>25.71</c:v>
                </c:pt>
                <c:pt idx="1">
                  <c:v>12.79</c:v>
                </c:pt>
                <c:pt idx="2">
                  <c:v>82.59</c:v>
                </c:pt>
                <c:pt idx="3">
                  <c:v>115.34</c:v>
                </c:pt>
                <c:pt idx="4">
                  <c:v>25.19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6-41E9-AEB9-ED195E5795C3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Hoja1!$C$14:$G$14</c:f>
              <c:strCache>
                <c:ptCount val="5"/>
                <c:pt idx="0">
                  <c:v>Sudeste Asia</c:v>
                </c:pt>
                <c:pt idx="1">
                  <c:v>África </c:v>
                </c:pt>
                <c:pt idx="2">
                  <c:v>América </c:v>
                </c:pt>
                <c:pt idx="3">
                  <c:v>Europa</c:v>
                </c:pt>
                <c:pt idx="4">
                  <c:v>Mediterráneo Oriental</c:v>
                </c:pt>
              </c:strCache>
            </c:strRef>
          </c:cat>
          <c:val>
            <c:numRef>
              <c:f>Hoja1!$C$14:$G$14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F6-41E9-AEB9-ED195E5795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33728"/>
        <c:axId val="14538040"/>
      </c:barChart>
      <c:catAx>
        <c:axId val="145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38040"/>
        <c:crosses val="autoZero"/>
        <c:auto val="1"/>
        <c:lblAlgn val="ctr"/>
        <c:lblOffset val="100"/>
        <c:noMultiLvlLbl val="0"/>
      </c:catAx>
      <c:valAx>
        <c:axId val="145380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3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96E-3"/>
          <c:y val="1.3888888888888892E-2"/>
          <c:w val="0.93888888888888899"/>
          <c:h val="0.841674686497521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Hoja1!$B$9:$B$12</c:f>
              <c:strCache>
                <c:ptCount val="4"/>
                <c:pt idx="0">
                  <c:v>malaria</c:v>
                </c:pt>
                <c:pt idx="1">
                  <c:v>tuberculosis</c:v>
                </c:pt>
                <c:pt idx="2">
                  <c:v>vih/sida</c:v>
                </c:pt>
                <c:pt idx="3">
                  <c:v>hepatitis</c:v>
                </c:pt>
              </c:strCache>
            </c:strRef>
          </c:cat>
          <c:val>
            <c:numRef>
              <c:f>Hoja1!$C$9:$C$12</c:f>
              <c:numCache>
                <c:formatCode>_-* #,##0\ _€_-;\-* #,##0\ _€_-;_-* "-"??\ _€_-;_-@_-</c:formatCode>
                <c:ptCount val="4"/>
                <c:pt idx="0">
                  <c:v>416000</c:v>
                </c:pt>
                <c:pt idx="1">
                  <c:v>1600000</c:v>
                </c:pt>
                <c:pt idx="2">
                  <c:v>940000</c:v>
                </c:pt>
                <c:pt idx="3">
                  <c:v>1400000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8-40BB-9FA8-D9DBCD21C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538432"/>
        <c:axId val="14538824"/>
      </c:barChart>
      <c:catAx>
        <c:axId val="145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38824"/>
        <c:crosses val="autoZero"/>
        <c:auto val="1"/>
        <c:lblAlgn val="ctr"/>
        <c:lblOffset val="100"/>
        <c:noMultiLvlLbl val="0"/>
      </c:catAx>
      <c:valAx>
        <c:axId val="1453882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one"/>
        <c:crossAx val="145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RESULTADOS!$A$4</c:f>
              <c:strCache>
                <c:ptCount val="1"/>
                <c:pt idx="0">
                  <c:v>AOD TOTAL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15"/>
            <c:marker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ED6-45F8-9C32-FCD476D6977E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ED6-45F8-9C32-FCD476D6977E}"/>
              </c:ext>
            </c:extLst>
          </c:dPt>
          <c:dLbls>
            <c:dLbl>
              <c:idx val="0"/>
              <c:layout>
                <c:manualLayout>
                  <c:x val="-8.3772280330630319E-2"/>
                  <c:y val="-3.7230955047286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284874838406396E-2"/>
                  <c:y val="-5.5846432570929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822188271242209E-2"/>
                  <c:y val="4.6538693809107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4334626082187535E-2"/>
                  <c:y val="4.6538693809107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9906765385670115E-2"/>
                  <c:y val="5.5846432570929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3184079601990045E-2"/>
                  <c:y val="-0.148923820189145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6822188271242209E-2"/>
                  <c:y val="4.1884824428197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9420417597054102E-2"/>
                  <c:y val="4.6538693809107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6.74809228000023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D6-45F8-9C32-FCD476D6977E}"/>
                </c:ext>
                <c:ext xmlns:c15="http://schemas.microsoft.com/office/drawing/2012/chart" uri="{CE6537A1-D6FC-4f65-9D91-7224C49458BB}">
                  <c15:layout>
                    <c:manualLayout>
                      <c:w val="0.11763681592039801"/>
                      <c:h val="9.766163218161667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RESULTADOS!$B$3:$R$3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RESULTADOS!$B$4:$R$4</c:f>
              <c:numCache>
                <c:formatCode>_-* #,##0\ _€_-;\-* #,##0\ _€_-;_-* "-"??\ _€_-;_-@_-</c:formatCode>
                <c:ptCount val="17"/>
                <c:pt idx="0">
                  <c:v>1902000</c:v>
                </c:pt>
                <c:pt idx="1">
                  <c:v>4860227</c:v>
                </c:pt>
                <c:pt idx="2">
                  <c:v>6050774</c:v>
                </c:pt>
                <c:pt idx="3">
                  <c:v>5868839</c:v>
                </c:pt>
                <c:pt idx="4">
                  <c:v>9897984</c:v>
                </c:pt>
                <c:pt idx="5">
                  <c:v>9087860</c:v>
                </c:pt>
                <c:pt idx="6">
                  <c:v>13774550</c:v>
                </c:pt>
                <c:pt idx="7">
                  <c:v>14396489</c:v>
                </c:pt>
                <c:pt idx="8">
                  <c:v>9166574</c:v>
                </c:pt>
                <c:pt idx="9">
                  <c:v>3085422</c:v>
                </c:pt>
                <c:pt idx="10">
                  <c:v>10978359.260000004</c:v>
                </c:pt>
                <c:pt idx="11">
                  <c:v>590763.93000000005</c:v>
                </c:pt>
                <c:pt idx="12">
                  <c:v>7325891</c:v>
                </c:pt>
                <c:pt idx="13">
                  <c:v>7056707</c:v>
                </c:pt>
                <c:pt idx="14" formatCode="#,##0">
                  <c:v>13336255</c:v>
                </c:pt>
                <c:pt idx="15" formatCode="#,##0">
                  <c:v>11184338</c:v>
                </c:pt>
                <c:pt idx="16" formatCode="#,##0">
                  <c:v>11194000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ED6-45F8-9C32-FCD476D6977E}"/>
            </c:ext>
          </c:extLst>
        </c:ser>
        <c:ser>
          <c:idx val="1"/>
          <c:order val="1"/>
          <c:tx>
            <c:strRef>
              <c:f>RESULTADOS!$A$5</c:f>
              <c:strCache>
                <c:ptCount val="1"/>
                <c:pt idx="0">
                  <c:v>AOD SALUD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7.562189054726369E-2"/>
                  <c:y val="2.3269346904553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ED6-45F8-9C32-FCD476D6977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7.5621890547263704E-2"/>
                  <c:y val="2.7923216285464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1797312649351667E-2"/>
                  <c:y val="3.7230955047286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4284874838406437E-2"/>
                  <c:y val="-4.1884824428197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8009950248756222E-2"/>
                  <c:y val="2.3269346904553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6772437027461125E-2"/>
                  <c:y val="-3.7230955047286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1797312649351667E-2"/>
                  <c:y val="-9.3077387618215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6580091667646025E-3"/>
                  <c:y val="-9.3077387618215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ED6-45F8-9C32-FCD476D697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RESULTADOS!$B$3:$R$3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RESULTADOS!$B$5:$R$5</c:f>
              <c:numCache>
                <c:formatCode>_-* #,##0\ _€_-;\-* #,##0\ _€_-;_-* "-"??\ _€_-;_-@_-</c:formatCode>
                <c:ptCount val="17"/>
                <c:pt idx="0">
                  <c:v>1264200</c:v>
                </c:pt>
                <c:pt idx="1">
                  <c:v>833400</c:v>
                </c:pt>
                <c:pt idx="2">
                  <c:v>1512766</c:v>
                </c:pt>
                <c:pt idx="3">
                  <c:v>895440</c:v>
                </c:pt>
                <c:pt idx="4">
                  <c:v>1964053</c:v>
                </c:pt>
                <c:pt idx="5">
                  <c:v>1317921</c:v>
                </c:pt>
                <c:pt idx="6" formatCode="#,##0">
                  <c:v>1768471</c:v>
                </c:pt>
                <c:pt idx="7">
                  <c:v>2534035</c:v>
                </c:pt>
                <c:pt idx="8">
                  <c:v>903228</c:v>
                </c:pt>
                <c:pt idx="9">
                  <c:v>786334</c:v>
                </c:pt>
                <c:pt idx="10">
                  <c:v>1695693</c:v>
                </c:pt>
                <c:pt idx="11">
                  <c:v>119439</c:v>
                </c:pt>
                <c:pt idx="12">
                  <c:v>1187251</c:v>
                </c:pt>
                <c:pt idx="13">
                  <c:v>1474964</c:v>
                </c:pt>
                <c:pt idx="14">
                  <c:v>1891586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0ED6-45F8-9C32-FCD476D697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916784"/>
        <c:axId val="265923448"/>
      </c:lineChart>
      <c:catAx>
        <c:axId val="2659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923448"/>
        <c:crosses val="autoZero"/>
        <c:auto val="1"/>
        <c:lblAlgn val="ctr"/>
        <c:lblOffset val="100"/>
        <c:noMultiLvlLbl val="0"/>
      </c:catAx>
      <c:valAx>
        <c:axId val="265923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crossAx val="26591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31334408020037E-17"/>
                  <c:y val="0.302736585010207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08-4E57-8AE7-AA0C195193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55741529576558E-3"/>
                  <c:y val="0.380010175651120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08-4E57-8AE7-AA0C195193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4425E-3"/>
                  <c:y val="-5.6153397491980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08-4E57-8AE7-AA0C195193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777777777778846E-3"/>
                  <c:y val="-1.8281568970544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08-4E57-8AE7-AA0C195193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RESULTADOS!$A$51:$E$51</c:f>
              <c:strCache>
                <c:ptCount val="5"/>
                <c:pt idx="0">
                  <c:v>AFRIC SUBSAH</c:v>
                </c:pt>
                <c:pt idx="1">
                  <c:v>AMER.CENTRAL</c:v>
                </c:pt>
                <c:pt idx="2">
                  <c:v>AMER SUR</c:v>
                </c:pt>
                <c:pt idx="3">
                  <c:v>ORIENTE MEDIO</c:v>
                </c:pt>
                <c:pt idx="4">
                  <c:v>AFRICA NOR</c:v>
                </c:pt>
              </c:strCache>
            </c:strRef>
          </c:cat>
          <c:val>
            <c:numRef>
              <c:f>RESULTADOS!$A$52:$E$52</c:f>
              <c:numCache>
                <c:formatCode>_-* #,##0\ _€_-;\-* #,##0\ _€_-;_-* "-"??\ _€_-;_-@_-</c:formatCode>
                <c:ptCount val="5"/>
                <c:pt idx="0">
                  <c:v>708845.19000000006</c:v>
                </c:pt>
                <c:pt idx="1">
                  <c:v>957629.4105</c:v>
                </c:pt>
                <c:pt idx="2">
                  <c:v>33245.5</c:v>
                </c:pt>
                <c:pt idx="3">
                  <c:v>58000</c:v>
                </c:pt>
                <c:pt idx="4">
                  <c:v>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08-4E57-8AE7-AA0C19519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5916392"/>
        <c:axId val="265917568"/>
      </c:barChart>
      <c:catAx>
        <c:axId val="26591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917568"/>
        <c:crosses val="autoZero"/>
        <c:auto val="1"/>
        <c:lblAlgn val="ctr"/>
        <c:lblOffset val="100"/>
        <c:noMultiLvlLbl val="0"/>
      </c:catAx>
      <c:valAx>
        <c:axId val="265917568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one"/>
        <c:crossAx val="26591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65-41A3-84D3-A32E8A160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65-41A3-84D3-A32E8A160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65-41A3-84D3-A32E8A1602F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RESULTADOS!$A$40:$C$40</c:f>
              <c:strCache>
                <c:ptCount val="3"/>
                <c:pt idx="0">
                  <c:v>SALUD GENERAL</c:v>
                </c:pt>
                <c:pt idx="1">
                  <c:v>SALUD BÁSICA</c:v>
                </c:pt>
                <c:pt idx="2">
                  <c:v>SALUD REPRODUCTIVA</c:v>
                </c:pt>
              </c:strCache>
            </c:strRef>
          </c:cat>
          <c:val>
            <c:numRef>
              <c:f>RESULTADOS!$A$41:$C$41</c:f>
              <c:numCache>
                <c:formatCode>General</c:formatCode>
                <c:ptCount val="3"/>
                <c:pt idx="0">
                  <c:v>393619.7525</c:v>
                </c:pt>
                <c:pt idx="1">
                  <c:v>1176343.348</c:v>
                </c:pt>
                <c:pt idx="2">
                  <c:v>258123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65-41A3-84D3-A32E8A160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99953557072892"/>
          <c:y val="3.4114265081657588E-2"/>
          <c:w val="0.28921786468170202"/>
          <c:h val="0.402663592934118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Estados Unidos 6.530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B5-42FC-9F68-0C572AFE347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Alemania 2.603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B5-42FC-9F68-0C572AFE347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Instituciones Europeas 2.468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B5-42FC-9F68-0C572AFE347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Reino Unido 1.711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B5-42FC-9F68-0C572AFE347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Japón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681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B5-42FC-9F68-0C572AFE347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Otros donantes 7.399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B5-42FC-9F68-0C572AFE34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Estados Unidos</c:v>
                </c:pt>
                <c:pt idx="1">
                  <c:v>Alemania</c:v>
                </c:pt>
                <c:pt idx="2">
                  <c:v>Instituciones Europeas</c:v>
                </c:pt>
                <c:pt idx="3">
                  <c:v>Reino Unido</c:v>
                </c:pt>
                <c:pt idx="4">
                  <c:v>Japón</c:v>
                </c:pt>
                <c:pt idx="5">
                  <c:v>Otros donantes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6530007621</c:v>
                </c:pt>
                <c:pt idx="1">
                  <c:v>2603575631</c:v>
                </c:pt>
                <c:pt idx="2">
                  <c:v>2468347573</c:v>
                </c:pt>
                <c:pt idx="3">
                  <c:v>1711717165</c:v>
                </c:pt>
                <c:pt idx="4">
                  <c:v>681342100</c:v>
                </c:pt>
                <c:pt idx="5">
                  <c:v>7399758813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4B5-42FC-9F68-0C572AFE347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Distribucion_Geografica!$F$3:$F$9</c:f>
              <c:strCache>
                <c:ptCount val="7"/>
                <c:pt idx="0">
                  <c:v>Marruecos</c:v>
                </c:pt>
                <c:pt idx="1">
                  <c:v>Congo, Rep. Dem.</c:v>
                </c:pt>
                <c:pt idx="2">
                  <c:v>Namibia</c:v>
                </c:pt>
                <c:pt idx="3">
                  <c:v>Sierra Leona</c:v>
                </c:pt>
                <c:pt idx="4">
                  <c:v>Jordania</c:v>
                </c:pt>
                <c:pt idx="5">
                  <c:v>Palestina</c:v>
                </c:pt>
                <c:pt idx="6">
                  <c:v>Haití</c:v>
                </c:pt>
              </c:strCache>
            </c:strRef>
          </c:cat>
          <c:val>
            <c:numRef>
              <c:f>Distribucion_Geografica!$G$3:$G$9</c:f>
              <c:numCache>
                <c:formatCode>_(* #,##0_);_(* \(#,##0\);_(* "-"_);_(@_)</c:formatCode>
                <c:ptCount val="7"/>
                <c:pt idx="0">
                  <c:v>100000</c:v>
                </c:pt>
                <c:pt idx="1">
                  <c:v>299437</c:v>
                </c:pt>
                <c:pt idx="2">
                  <c:v>150790</c:v>
                </c:pt>
                <c:pt idx="3">
                  <c:v>70000</c:v>
                </c:pt>
                <c:pt idx="4">
                  <c:v>116000</c:v>
                </c:pt>
                <c:pt idx="5">
                  <c:v>58000</c:v>
                </c:pt>
                <c:pt idx="6">
                  <c:v>68583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A-40E3-89C4-2C55ECFD5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154632"/>
        <c:axId val="262160120"/>
        <c:axId val="0"/>
      </c:bar3DChart>
      <c:catAx>
        <c:axId val="262154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262160120"/>
        <c:crosses val="autoZero"/>
        <c:auto val="1"/>
        <c:lblAlgn val="ctr"/>
        <c:lblOffset val="100"/>
        <c:noMultiLvlLbl val="0"/>
      </c:catAx>
      <c:valAx>
        <c:axId val="262160120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262154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AH_Total!$A$34:$A$36</c:f>
              <c:strCache>
                <c:ptCount val="3"/>
                <c:pt idx="0">
                  <c:v>ONGDs</c:v>
                </c:pt>
                <c:pt idx="1">
                  <c:v>ACNUR</c:v>
                </c:pt>
                <c:pt idx="2">
                  <c:v>UNRWA</c:v>
                </c:pt>
              </c:strCache>
            </c:strRef>
          </c:cat>
          <c:val>
            <c:numRef>
              <c:f>AH_Total!$B$34:$B$36</c:f>
              <c:numCache>
                <c:formatCode>_(* #,##0_);_(* \(#,##0\);_(* "-"_);_(@_)</c:formatCode>
                <c:ptCount val="3"/>
                <c:pt idx="0">
                  <c:v>688810</c:v>
                </c:pt>
                <c:pt idx="1">
                  <c:v>116000</c:v>
                </c:pt>
                <c:pt idx="2">
                  <c:v>58000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5-424A-9138-08FB5788A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A0-4727-83C8-1276BDBE05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A0-4727-83C8-1276BDBE05F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Hoja1!$C$8:$C$9</c:f>
              <c:strCache>
                <c:ptCount val="2"/>
                <c:pt idx="0">
                  <c:v>gasto privado</c:v>
                </c:pt>
                <c:pt idx="1">
                  <c:v>gasto publico</c:v>
                </c:pt>
              </c:strCache>
            </c:strRef>
          </c:cat>
          <c:val>
            <c:numRef>
              <c:f>Hoja1!$D$8:$D$9</c:f>
              <c:numCache>
                <c:formatCode>0%</c:formatCode>
                <c:ptCount val="2"/>
                <c:pt idx="0">
                  <c:v>0.29000000000000004</c:v>
                </c:pt>
                <c:pt idx="1">
                  <c:v>0.71000000000000008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A0-4727-83C8-1276BDBE05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BCADA-32D3-423B-92ED-CCFDC62F4D79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B71C18-FFED-4829-83D9-E6B507FFF605}">
      <dgm:prSet/>
      <dgm:spPr/>
      <dgm:t>
        <a:bodyPr/>
        <a:lstStyle/>
        <a:p>
          <a:r>
            <a:rPr lang="es-ES"/>
            <a:t>SALUD EN TODAS LAS POLÍTICAS: LA NUEVA APS</a:t>
          </a:r>
          <a:endParaRPr lang="en-US"/>
        </a:p>
      </dgm:t>
    </dgm:pt>
    <dgm:pt modelId="{EB929FF2-EC4A-453D-B336-ED2748693804}" type="parTrans" cxnId="{A832FF17-3336-4D38-BB34-C9B52B114E5F}">
      <dgm:prSet/>
      <dgm:spPr/>
      <dgm:t>
        <a:bodyPr/>
        <a:lstStyle/>
        <a:p>
          <a:endParaRPr lang="en-US"/>
        </a:p>
      </dgm:t>
    </dgm:pt>
    <dgm:pt modelId="{E8647FB8-A239-4BB2-8783-CDDC273D7D41}" type="sibTrans" cxnId="{A832FF17-3336-4D38-BB34-C9B52B114E5F}">
      <dgm:prSet/>
      <dgm:spPr/>
      <dgm:t>
        <a:bodyPr/>
        <a:lstStyle/>
        <a:p>
          <a:endParaRPr lang="en-US"/>
        </a:p>
      </dgm:t>
    </dgm:pt>
    <dgm:pt modelId="{04CB63FB-1716-4017-BBF7-984EA1F3D3C0}">
      <dgm:prSet/>
      <dgm:spPr/>
      <dgm:t>
        <a:bodyPr/>
        <a:lstStyle/>
        <a:p>
          <a:r>
            <a:rPr lang="es-ES"/>
            <a:t>LA E-SALUD: ¿INNOVACIÓN O NUEVA DEPENDENCIA?</a:t>
          </a:r>
          <a:endParaRPr lang="en-US"/>
        </a:p>
      </dgm:t>
    </dgm:pt>
    <dgm:pt modelId="{AEEE3C38-DDED-411A-9FA8-D264D8CC2B18}" type="parTrans" cxnId="{2ED48E01-5363-4F0B-9B16-CA9235D77752}">
      <dgm:prSet/>
      <dgm:spPr/>
      <dgm:t>
        <a:bodyPr/>
        <a:lstStyle/>
        <a:p>
          <a:endParaRPr lang="en-US"/>
        </a:p>
      </dgm:t>
    </dgm:pt>
    <dgm:pt modelId="{244F978E-ECAE-4B63-ABE3-95311D94A884}" type="sibTrans" cxnId="{2ED48E01-5363-4F0B-9B16-CA9235D77752}">
      <dgm:prSet/>
      <dgm:spPr/>
      <dgm:t>
        <a:bodyPr/>
        <a:lstStyle/>
        <a:p>
          <a:endParaRPr lang="en-US"/>
        </a:p>
      </dgm:t>
    </dgm:pt>
    <dgm:pt modelId="{D576CC17-7ED5-488F-BD21-9959EE5D556C}">
      <dgm:prSet/>
      <dgm:spPr/>
      <dgm:t>
        <a:bodyPr/>
        <a:lstStyle/>
        <a:p>
          <a:r>
            <a:rPr lang="es-ES"/>
            <a:t>EL MANEJO DE LA INFORMACIÓN: LAS FAKE NEWS EN SALUD</a:t>
          </a:r>
          <a:endParaRPr lang="en-US"/>
        </a:p>
      </dgm:t>
    </dgm:pt>
    <dgm:pt modelId="{4ED06B5D-F631-447F-9934-1E65560C206D}" type="parTrans" cxnId="{5713CDA7-AB45-4BB6-B09F-E4AC9091AE4A}">
      <dgm:prSet/>
      <dgm:spPr/>
      <dgm:t>
        <a:bodyPr/>
        <a:lstStyle/>
        <a:p>
          <a:endParaRPr lang="en-US"/>
        </a:p>
      </dgm:t>
    </dgm:pt>
    <dgm:pt modelId="{F5017F13-078B-41DD-BEF3-EC14F676166A}" type="sibTrans" cxnId="{5713CDA7-AB45-4BB6-B09F-E4AC9091AE4A}">
      <dgm:prSet/>
      <dgm:spPr/>
      <dgm:t>
        <a:bodyPr/>
        <a:lstStyle/>
        <a:p>
          <a:endParaRPr lang="en-US"/>
        </a:p>
      </dgm:t>
    </dgm:pt>
    <dgm:pt modelId="{A66E4FBF-7368-480B-ABA2-7256F76C4802}">
      <dgm:prSet/>
      <dgm:spPr/>
      <dgm:t>
        <a:bodyPr/>
        <a:lstStyle/>
        <a:p>
          <a:r>
            <a:rPr lang="es-ES"/>
            <a:t>LA RESISTENCIA ANTIMICROBIANA</a:t>
          </a:r>
          <a:endParaRPr lang="en-US"/>
        </a:p>
      </dgm:t>
    </dgm:pt>
    <dgm:pt modelId="{82A28552-E3FA-4944-9AAA-EAF375FD26CF}" type="parTrans" cxnId="{1B126B25-EB91-44A5-880D-84B9AF484DD9}">
      <dgm:prSet/>
      <dgm:spPr/>
      <dgm:t>
        <a:bodyPr/>
        <a:lstStyle/>
        <a:p>
          <a:endParaRPr lang="en-US"/>
        </a:p>
      </dgm:t>
    </dgm:pt>
    <dgm:pt modelId="{76DBBF5C-57D5-43E6-98B0-CC61F940CFDF}" type="sibTrans" cxnId="{1B126B25-EB91-44A5-880D-84B9AF484DD9}">
      <dgm:prSet/>
      <dgm:spPr/>
      <dgm:t>
        <a:bodyPr/>
        <a:lstStyle/>
        <a:p>
          <a:endParaRPr lang="en-US"/>
        </a:p>
      </dgm:t>
    </dgm:pt>
    <dgm:pt modelId="{B4D79D67-47D9-4973-985E-7B1258A84F5F}" type="pres">
      <dgm:prSet presAssocID="{67FBCADA-32D3-423B-92ED-CCFDC62F4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F9B063-5A88-4BED-A07F-CBCD4BBBEFC4}" type="pres">
      <dgm:prSet presAssocID="{CFB71C18-FFED-4829-83D9-E6B507FFF6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C70C9-E29B-43D2-9FC1-976BE1F1F769}" type="pres">
      <dgm:prSet presAssocID="{E8647FB8-A239-4BB2-8783-CDDC273D7D41}" presName="spacer" presStyleCnt="0"/>
      <dgm:spPr/>
    </dgm:pt>
    <dgm:pt modelId="{101B4F23-E71E-4BD5-9120-ADAA397CCB17}" type="pres">
      <dgm:prSet presAssocID="{04CB63FB-1716-4017-BBF7-984EA1F3D3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8C31A-6558-4CFD-B011-74EE340C91C5}" type="pres">
      <dgm:prSet presAssocID="{244F978E-ECAE-4B63-ABE3-95311D94A884}" presName="spacer" presStyleCnt="0"/>
      <dgm:spPr/>
    </dgm:pt>
    <dgm:pt modelId="{37046FD7-80D8-475B-BA54-CFE5A3A0F4A3}" type="pres">
      <dgm:prSet presAssocID="{D576CC17-7ED5-488F-BD21-9959EE5D55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994EE-885A-483C-939B-A7BACC96B929}" type="pres">
      <dgm:prSet presAssocID="{F5017F13-078B-41DD-BEF3-EC14F676166A}" presName="spacer" presStyleCnt="0"/>
      <dgm:spPr/>
    </dgm:pt>
    <dgm:pt modelId="{577976DE-FBA2-4554-B0A2-BCA66333DF6B}" type="pres">
      <dgm:prSet presAssocID="{A66E4FBF-7368-480B-ABA2-7256F76C48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B49F3A-AE95-4E0E-8AF5-2F3C1E4113B3}" type="presOf" srcId="{04CB63FB-1716-4017-BBF7-984EA1F3D3C0}" destId="{101B4F23-E71E-4BD5-9120-ADAA397CCB17}" srcOrd="0" destOrd="0" presId="urn:microsoft.com/office/officeart/2005/8/layout/vList2"/>
    <dgm:cxn modelId="{A832FF17-3336-4D38-BB34-C9B52B114E5F}" srcId="{67FBCADA-32D3-423B-92ED-CCFDC62F4D79}" destId="{CFB71C18-FFED-4829-83D9-E6B507FFF605}" srcOrd="0" destOrd="0" parTransId="{EB929FF2-EC4A-453D-B336-ED2748693804}" sibTransId="{E8647FB8-A239-4BB2-8783-CDDC273D7D41}"/>
    <dgm:cxn modelId="{1B126B25-EB91-44A5-880D-84B9AF484DD9}" srcId="{67FBCADA-32D3-423B-92ED-CCFDC62F4D79}" destId="{A66E4FBF-7368-480B-ABA2-7256F76C4802}" srcOrd="3" destOrd="0" parTransId="{82A28552-E3FA-4944-9AAA-EAF375FD26CF}" sibTransId="{76DBBF5C-57D5-43E6-98B0-CC61F940CFDF}"/>
    <dgm:cxn modelId="{1A978A4C-5F72-4A9E-9087-8B514722A129}" type="presOf" srcId="{D576CC17-7ED5-488F-BD21-9959EE5D556C}" destId="{37046FD7-80D8-475B-BA54-CFE5A3A0F4A3}" srcOrd="0" destOrd="0" presId="urn:microsoft.com/office/officeart/2005/8/layout/vList2"/>
    <dgm:cxn modelId="{2ED48E01-5363-4F0B-9B16-CA9235D77752}" srcId="{67FBCADA-32D3-423B-92ED-CCFDC62F4D79}" destId="{04CB63FB-1716-4017-BBF7-984EA1F3D3C0}" srcOrd="1" destOrd="0" parTransId="{AEEE3C38-DDED-411A-9FA8-D264D8CC2B18}" sibTransId="{244F978E-ECAE-4B63-ABE3-95311D94A884}"/>
    <dgm:cxn modelId="{3801F132-C889-40AD-AA91-828D5BA585E2}" type="presOf" srcId="{CFB71C18-FFED-4829-83D9-E6B507FFF605}" destId="{65F9B063-5A88-4BED-A07F-CBCD4BBBEFC4}" srcOrd="0" destOrd="0" presId="urn:microsoft.com/office/officeart/2005/8/layout/vList2"/>
    <dgm:cxn modelId="{0269F521-C28A-48FF-98AC-3502114A66D1}" type="presOf" srcId="{A66E4FBF-7368-480B-ABA2-7256F76C4802}" destId="{577976DE-FBA2-4554-B0A2-BCA66333DF6B}" srcOrd="0" destOrd="0" presId="urn:microsoft.com/office/officeart/2005/8/layout/vList2"/>
    <dgm:cxn modelId="{B95707C2-054D-4443-83B1-CA77A8CC0BCC}" type="presOf" srcId="{67FBCADA-32D3-423B-92ED-CCFDC62F4D79}" destId="{B4D79D67-47D9-4973-985E-7B1258A84F5F}" srcOrd="0" destOrd="0" presId="urn:microsoft.com/office/officeart/2005/8/layout/vList2"/>
    <dgm:cxn modelId="{5713CDA7-AB45-4BB6-B09F-E4AC9091AE4A}" srcId="{67FBCADA-32D3-423B-92ED-CCFDC62F4D79}" destId="{D576CC17-7ED5-488F-BD21-9959EE5D556C}" srcOrd="2" destOrd="0" parTransId="{4ED06B5D-F631-447F-9934-1E65560C206D}" sibTransId="{F5017F13-078B-41DD-BEF3-EC14F676166A}"/>
    <dgm:cxn modelId="{EB1D6FD0-5FB0-457D-BA86-01C3EC77C985}" type="presParOf" srcId="{B4D79D67-47D9-4973-985E-7B1258A84F5F}" destId="{65F9B063-5A88-4BED-A07F-CBCD4BBBEFC4}" srcOrd="0" destOrd="0" presId="urn:microsoft.com/office/officeart/2005/8/layout/vList2"/>
    <dgm:cxn modelId="{C6DEBEA5-BEF9-49CA-A1DA-3BA25D27E8C4}" type="presParOf" srcId="{B4D79D67-47D9-4973-985E-7B1258A84F5F}" destId="{3B8C70C9-E29B-43D2-9FC1-976BE1F1F769}" srcOrd="1" destOrd="0" presId="urn:microsoft.com/office/officeart/2005/8/layout/vList2"/>
    <dgm:cxn modelId="{EBCB4B35-D8F7-419F-B132-0917AFE9BA68}" type="presParOf" srcId="{B4D79D67-47D9-4973-985E-7B1258A84F5F}" destId="{101B4F23-E71E-4BD5-9120-ADAA397CCB17}" srcOrd="2" destOrd="0" presId="urn:microsoft.com/office/officeart/2005/8/layout/vList2"/>
    <dgm:cxn modelId="{BB2902C4-2328-4E99-82E0-BC1405A73D6A}" type="presParOf" srcId="{B4D79D67-47D9-4973-985E-7B1258A84F5F}" destId="{FCF8C31A-6558-4CFD-B011-74EE340C91C5}" srcOrd="3" destOrd="0" presId="urn:microsoft.com/office/officeart/2005/8/layout/vList2"/>
    <dgm:cxn modelId="{D931A1F7-156D-4806-8D7A-39939ECF0F68}" type="presParOf" srcId="{B4D79D67-47D9-4973-985E-7B1258A84F5F}" destId="{37046FD7-80D8-475B-BA54-CFE5A3A0F4A3}" srcOrd="4" destOrd="0" presId="urn:microsoft.com/office/officeart/2005/8/layout/vList2"/>
    <dgm:cxn modelId="{F1307E13-4E5E-4F3E-B263-221D9143FA09}" type="presParOf" srcId="{B4D79D67-47D9-4973-985E-7B1258A84F5F}" destId="{397994EE-885A-483C-939B-A7BACC96B929}" srcOrd="5" destOrd="0" presId="urn:microsoft.com/office/officeart/2005/8/layout/vList2"/>
    <dgm:cxn modelId="{F9B8C331-0682-4718-8A2F-0D795B70A4D8}" type="presParOf" srcId="{B4D79D67-47D9-4973-985E-7B1258A84F5F}" destId="{577976DE-FBA2-4554-B0A2-BCA66333DF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B063-5A88-4BED-A07F-CBCD4BBBEFC4}">
      <dsp:nvSpPr>
        <dsp:cNvPr id="0" name=""/>
        <dsp:cNvSpPr/>
      </dsp:nvSpPr>
      <dsp:spPr>
        <a:xfrm>
          <a:off x="0" y="177832"/>
          <a:ext cx="3836618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SALUD EN TODAS LAS POLÍTICAS: LA NUEVA APS</a:t>
          </a:r>
          <a:endParaRPr lang="en-US" sz="2000" kern="1200"/>
        </a:p>
      </dsp:txBody>
      <dsp:txXfrm>
        <a:off x="38838" y="216670"/>
        <a:ext cx="3758942" cy="717924"/>
      </dsp:txXfrm>
    </dsp:sp>
    <dsp:sp modelId="{101B4F23-E71E-4BD5-9120-ADAA397CCB17}">
      <dsp:nvSpPr>
        <dsp:cNvPr id="0" name=""/>
        <dsp:cNvSpPr/>
      </dsp:nvSpPr>
      <dsp:spPr>
        <a:xfrm>
          <a:off x="0" y="1031032"/>
          <a:ext cx="3836618" cy="7956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LA E-SALUD: ¿INNOVACIÓN O NUEVA DEPENDENCIA?</a:t>
          </a:r>
          <a:endParaRPr lang="en-US" sz="2000" kern="1200"/>
        </a:p>
      </dsp:txBody>
      <dsp:txXfrm>
        <a:off x="38838" y="1069870"/>
        <a:ext cx="3758942" cy="717924"/>
      </dsp:txXfrm>
    </dsp:sp>
    <dsp:sp modelId="{37046FD7-80D8-475B-BA54-CFE5A3A0F4A3}">
      <dsp:nvSpPr>
        <dsp:cNvPr id="0" name=""/>
        <dsp:cNvSpPr/>
      </dsp:nvSpPr>
      <dsp:spPr>
        <a:xfrm>
          <a:off x="0" y="1884232"/>
          <a:ext cx="3836618" cy="7956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EL MANEJO DE LA INFORMACIÓN: LAS FAKE NEWS EN SALUD</a:t>
          </a:r>
          <a:endParaRPr lang="en-US" sz="2000" kern="1200"/>
        </a:p>
      </dsp:txBody>
      <dsp:txXfrm>
        <a:off x="38838" y="1923070"/>
        <a:ext cx="3758942" cy="717924"/>
      </dsp:txXfrm>
    </dsp:sp>
    <dsp:sp modelId="{577976DE-FBA2-4554-B0A2-BCA66333DF6B}">
      <dsp:nvSpPr>
        <dsp:cNvPr id="0" name=""/>
        <dsp:cNvSpPr/>
      </dsp:nvSpPr>
      <dsp:spPr>
        <a:xfrm>
          <a:off x="0" y="2737431"/>
          <a:ext cx="3836618" cy="7956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LA RESISTENCIA ANTIMICROBIANA</a:t>
          </a:r>
          <a:endParaRPr lang="en-US" sz="2000" kern="1200"/>
        </a:p>
      </dsp:txBody>
      <dsp:txXfrm>
        <a:off x="38838" y="2776269"/>
        <a:ext cx="3758942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356F-4CE8-4132-9B9A-7AFECFBFF361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5AAB-5F04-4B1C-BA09-AF05BA64D0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60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9A43-FF76-438D-93CB-8832C515CD57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393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42EEDC-A74C-4CB9-82FF-0033DDDEE804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F65CA4-4D57-4F94-9461-6279D76958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672175-F6F0-4D9A-A60D-CD9FE21B10BC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F29786-BEC8-4384-B7F5-DB955E69B1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76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A640CF-BF44-473A-B2FA-D6A666A37680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6E5713-16DF-4306-93AA-BC0246D7F6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7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F3A9F7-EA7B-4CF4-AC66-DE6B60A842AB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6E4933-0116-4B0D-95D4-12287DD10C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56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BF64B1-2516-4510-995F-3276F10E97F8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18A477-6BFF-42EB-BECD-AADEA7C0F9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1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530392-EBBF-4399-83DE-FF9068FF1E16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A758A7-17F6-4896-B5E1-28570F622F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40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14DC71-FB2D-4441-9916-D2CD0BE2D756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B0F300-9EC5-4164-9286-2DF857227B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73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8B6CE1-2E7C-4D1C-8D27-1EA662A1B243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E9C099-0E08-4152-9B91-F7E6E30A5C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8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E04EA5-0D59-4C3D-A487-207D07AAF097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25A22E-BC88-4072-8D4B-32758461B2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0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293533-996F-4804-B435-DB385F23918A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D4D5A1-9008-4115-B96D-CF7842CF70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825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380046-95F8-4F58-AC03-5F195BC7BB7D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5CBAFB-ED2C-49E3-BACE-47D6C2014D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803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76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2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320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12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965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027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97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67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220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40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F2FB-EA73-4B7B-81D0-B777D3394857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0468-2165-4E22-B05D-179C506A0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B12B019-6D86-4B31-B55B-EBAE60E1EB59}" type="datetimeFigureOut">
              <a:rPr lang="es-ES"/>
              <a:pPr>
                <a:defRPr/>
              </a:pPr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586B139-4E34-4C7E-913A-888E2D7C95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42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2596-ADF2-46E3-8B3B-327F0E71AA60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9BD8-E610-4F68-A400-858B482693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36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emf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3">
            <a:extLst>
              <a:ext uri="{FF2B5EF4-FFF2-40B4-BE49-F238E27FC236}">
                <a16:creationId xmlns:a16="http://schemas.microsoft.com/office/drawing/2014/main" xmlns="" id="{BBCAF15C-26AD-450A-B162-BDEDAA047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7962"/>
            <a:ext cx="9144000" cy="705312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34886"/>
            <a:chOff x="0" y="1"/>
            <a:chExt cx="9144000" cy="6734886"/>
          </a:xfrm>
        </p:grpSpPr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SALUD </a:t>
              </a: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 LA COOPERACIÓN AL DESARROLLO Y LA ACCIÓN HUMANITARIA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INFORME 2018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427984" y="1215718"/>
            <a:ext cx="4392488" cy="50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175448" cy="568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0C3C9F44-2F0F-4204-856D-298684B5AF54}"/>
              </a:ext>
            </a:extLst>
          </p:cNvPr>
          <p:cNvSpPr txBox="1">
            <a:spLocks/>
          </p:cNvSpPr>
          <p:nvPr/>
        </p:nvSpPr>
        <p:spPr bwMode="auto">
          <a:xfrm>
            <a:off x="4421685" y="1234683"/>
            <a:ext cx="4476078" cy="5623316"/>
          </a:xfrm>
          <a:prstGeom prst="rect">
            <a:avLst/>
          </a:prstGeom>
          <a:gradFill>
            <a:gsLst>
              <a:gs pos="37000">
                <a:schemeClr val="accent3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Trabajo conjunto medicus</a:t>
            </a: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mundi</a:t>
            </a: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Médicos del Mundo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Desde 2002, </a:t>
            </a: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18 años de experiencia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Objetivo: </a:t>
            </a: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Contribuir en la mejora de la calidad de la cooperación en salud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Estrategia: </a:t>
            </a: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Análisis crítico de la AOD internacional, estatal y descentralizada en salud</a:t>
            </a:r>
          </a:p>
        </p:txBody>
      </p:sp>
    </p:spTree>
    <p:extLst>
      <p:ext uri="{BB962C8B-B14F-4D97-AF65-F5344CB8AC3E}">
        <p14:creationId xmlns:p14="http://schemas.microsoft.com/office/powerpoint/2010/main" val="350462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7261659-34FA-48C9-BF66-C7E5E1FA96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34886"/>
            <a:chOff x="0" y="1"/>
            <a:chExt cx="9144000" cy="6734886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8363289-0FA4-4FAB-A1B6-9BEF9526166A}"/>
              </a:ext>
            </a:extLst>
          </p:cNvPr>
          <p:cNvSpPr txBox="1">
            <a:spLocks/>
          </p:cNvSpPr>
          <p:nvPr/>
        </p:nvSpPr>
        <p:spPr bwMode="auto">
          <a:xfrm>
            <a:off x="4184539" y="4828305"/>
            <a:ext cx="4677647" cy="14222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AOD EN SALUD DESCENTRALIZADA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0940C3CE-AFB5-4E8A-882A-4F72A3FAD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889914"/>
              </p:ext>
            </p:extLst>
          </p:nvPr>
        </p:nvGraphicFramePr>
        <p:xfrm>
          <a:off x="323528" y="1177787"/>
          <a:ext cx="3744416" cy="4627467"/>
        </p:xfrm>
        <a:graphic>
          <a:graphicData uri="http://schemas.openxmlformats.org/drawingml/2006/table">
            <a:tbl>
              <a:tblPr/>
              <a:tblGrid>
                <a:gridCol w="1425000">
                  <a:extLst>
                    <a:ext uri="{9D8B030D-6E8A-4147-A177-3AD203B41FA5}">
                      <a16:colId xmlns:a16="http://schemas.microsoft.com/office/drawing/2014/main" xmlns="" val="1542210424"/>
                    </a:ext>
                  </a:extLst>
                </a:gridCol>
                <a:gridCol w="1182447">
                  <a:extLst>
                    <a:ext uri="{9D8B030D-6E8A-4147-A177-3AD203B41FA5}">
                      <a16:colId xmlns:a16="http://schemas.microsoft.com/office/drawing/2014/main" xmlns="" val="2149403099"/>
                    </a:ext>
                  </a:extLst>
                </a:gridCol>
                <a:gridCol w="1136969">
                  <a:extLst>
                    <a:ext uri="{9D8B030D-6E8A-4147-A177-3AD203B41FA5}">
                      <a16:colId xmlns:a16="http://schemas.microsoft.com/office/drawing/2014/main" xmlns="" val="990313304"/>
                    </a:ext>
                  </a:extLst>
                </a:gridCol>
              </a:tblGrid>
              <a:tr h="455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CCAA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AOD salud 2017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AOD a salud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2653118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Andalucía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2.543.411 €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7,23%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560558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Aragón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499.031 €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19,04%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805338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Asturias 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642.243 €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15,34%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226968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Baleares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704.091 €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870706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Cantabria 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7533812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Canarias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5041087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Cataluña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5.321.240 €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18,08%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498472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 Vasco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2.784.912 €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5,24%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108213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Castilla-La Mancha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285.000 €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11,43%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447760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Castilla y León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362.999 €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7,91%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728223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Extremadura 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1.827.720 €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13,70%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492572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Galicia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490.061 €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10,19%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261983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30.400 €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706396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550.243 €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20,91%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979259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Murcia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39.634 €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10,92%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9278127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Navarra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1.903.569 €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27,19%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910025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Valenciana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1.160.725 €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6,89%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016353"/>
                  </a:ext>
                </a:extLst>
              </a:tr>
              <a:tr h="23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99" marR="7799" marT="77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19.205.280 €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10,29%</a:t>
                      </a:r>
                    </a:p>
                  </a:txBody>
                  <a:tcPr marL="7799" marR="7799" marT="7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58301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0FE10FAF-1197-4EF1-A345-16B6B4175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95723"/>
              </p:ext>
            </p:extLst>
          </p:nvPr>
        </p:nvGraphicFramePr>
        <p:xfrm>
          <a:off x="5282989" y="1669981"/>
          <a:ext cx="3537483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2047154">
                  <a:extLst>
                    <a:ext uri="{9D8B030D-6E8A-4147-A177-3AD203B41FA5}">
                      <a16:colId xmlns:a16="http://schemas.microsoft.com/office/drawing/2014/main" xmlns="" val="373476960"/>
                    </a:ext>
                  </a:extLst>
                </a:gridCol>
                <a:gridCol w="1490329">
                  <a:extLst>
                    <a:ext uri="{9D8B030D-6E8A-4147-A177-3AD203B41FA5}">
                      <a16:colId xmlns:a16="http://schemas.microsoft.com/office/drawing/2014/main" xmlns="" val="241395971"/>
                    </a:ext>
                  </a:extLst>
                </a:gridCol>
              </a:tblGrid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EELL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AOD salud 2017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966244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Diputación Guipúzcoa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557.993 €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396676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Málaga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329.916 €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013552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Pamplona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221.036 €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082908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Logroño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146.801 €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65973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Guadalajara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94.453 €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2137240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Diputación Cáceres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63.866 €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913644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Soria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55.000 €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818131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Murcia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53.805 €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244304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Tudela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50.947 €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275749"/>
                  </a:ext>
                </a:extLst>
              </a:tr>
              <a:tr h="23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Ayto. Valladolid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47.510 €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31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3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3DAAE3C-2670-42A6-B9FA-5898D102F2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64992"/>
            <a:chOff x="0" y="1"/>
            <a:chExt cx="9144000" cy="6764992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6123402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8363289-0FA4-4FAB-A1B6-9BEF9526166A}"/>
              </a:ext>
            </a:extLst>
          </p:cNvPr>
          <p:cNvSpPr txBox="1">
            <a:spLocks/>
          </p:cNvSpPr>
          <p:nvPr/>
        </p:nvSpPr>
        <p:spPr bwMode="auto">
          <a:xfrm>
            <a:off x="2183385" y="1299368"/>
            <a:ext cx="5438128" cy="7111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AOD EN </a:t>
            </a:r>
            <a:r>
              <a:rPr lang="es-ES" sz="2400" dirty="0">
                <a:solidFill>
                  <a:srgbClr val="FFFFFF"/>
                </a:solidFill>
                <a:latin typeface="Calibri"/>
              </a:rPr>
              <a:t>EXTREMADURA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39E4BEF-13B3-4E03-A5BD-B2CD843E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95260"/>
              </p:ext>
            </p:extLst>
          </p:nvPr>
        </p:nvGraphicFramePr>
        <p:xfrm>
          <a:off x="971600" y="2178193"/>
          <a:ext cx="7272810" cy="3951002"/>
        </p:xfrm>
        <a:graphic>
          <a:graphicData uri="http://schemas.openxmlformats.org/drawingml/2006/table">
            <a:tbl>
              <a:tblPr/>
              <a:tblGrid>
                <a:gridCol w="1454562">
                  <a:extLst>
                    <a:ext uri="{9D8B030D-6E8A-4147-A177-3AD203B41FA5}">
                      <a16:colId xmlns:a16="http://schemas.microsoft.com/office/drawing/2014/main" xmlns="" val="1998449385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xmlns="" val="3185296371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xmlns="" val="2693919093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xmlns="" val="2133688935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xmlns="" val="485565735"/>
                    </a:ext>
                  </a:extLst>
                </a:gridCol>
              </a:tblGrid>
              <a:tr h="9996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AOD/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399693"/>
                  </a:ext>
                </a:extLst>
              </a:tr>
              <a:tr h="5522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251/33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13.336.255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150909"/>
                  </a:ext>
                </a:extLst>
              </a:tr>
              <a:tr h="5798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0091050"/>
                  </a:ext>
                </a:extLst>
              </a:tr>
              <a:tr h="5522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501300"/>
                  </a:ext>
                </a:extLst>
              </a:tr>
              <a:tr h="5798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371380"/>
                  </a:ext>
                </a:extLst>
              </a:tr>
              <a:tr h="5798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AOD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268/38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13.653.196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1.891.586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21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2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5231403-74F2-445C-AA20-D7F3E26773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34886"/>
            <a:chOff x="0" y="1"/>
            <a:chExt cx="9144000" cy="6734886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8363289-0FA4-4FAB-A1B6-9BEF9526166A}"/>
              </a:ext>
            </a:extLst>
          </p:cNvPr>
          <p:cNvSpPr txBox="1">
            <a:spLocks/>
          </p:cNvSpPr>
          <p:nvPr/>
        </p:nvSpPr>
        <p:spPr bwMode="auto">
          <a:xfrm>
            <a:off x="1990026" y="5312628"/>
            <a:ext cx="4677647" cy="14222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EVOLUCIÓN AOD Y AOD EN SALUD EXTREMADURA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34177C26-8B34-4464-9806-CAA961C93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909993"/>
              </p:ext>
            </p:extLst>
          </p:nvPr>
        </p:nvGraphicFramePr>
        <p:xfrm>
          <a:off x="0" y="1215718"/>
          <a:ext cx="9144000" cy="407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678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9D0F0F5-D5DD-4B32-97B7-A81FC70F6C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0"/>
            <a:ext cx="9144000" cy="6857655"/>
            <a:chOff x="0" y="1"/>
            <a:chExt cx="9144000" cy="6857655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864" y="658790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13A0AB16-2ED6-4747-AFA6-94364DC7F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580103"/>
              </p:ext>
            </p:extLst>
          </p:nvPr>
        </p:nvGraphicFramePr>
        <p:xfrm>
          <a:off x="3851920" y="3717033"/>
          <a:ext cx="5299670" cy="286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6CCE02ED-1040-4243-B24A-7E8BB7B32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143781"/>
              </p:ext>
            </p:extLst>
          </p:nvPr>
        </p:nvGraphicFramePr>
        <p:xfrm>
          <a:off x="153269" y="1192533"/>
          <a:ext cx="43924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1922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AE20F3-AA38-4998-9AE8-581ECD3C4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18A3F50B-7507-4E52-8CBE-4D941B6F9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 b="19297"/>
          <a:stretch/>
        </p:blipFill>
        <p:spPr>
          <a:xfrm>
            <a:off x="161994" y="1412776"/>
            <a:ext cx="6784826" cy="3816424"/>
          </a:xfrm>
          <a:prstGeom prst="rect">
            <a:avLst/>
          </a:prstGeom>
        </p:spPr>
      </p:pic>
      <p:pic>
        <p:nvPicPr>
          <p:cNvPr id="16" name="Picture 3" descr="medicus">
            <a:extLst>
              <a:ext uri="{FF2B5EF4-FFF2-40B4-BE49-F238E27FC236}">
                <a16:creationId xmlns:a16="http://schemas.microsoft.com/office/drawing/2014/main" xmlns="" id="{BB1C6C05-B001-4967-A122-C46A6419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3653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xmlns="" id="{43E3C690-0026-4D96-90AC-F5914539D379}"/>
              </a:ext>
            </a:extLst>
          </p:cNvPr>
          <p:cNvSpPr txBox="1"/>
          <p:nvPr/>
        </p:nvSpPr>
        <p:spPr>
          <a:xfrm>
            <a:off x="0" y="1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LA SALUD </a:t>
            </a:r>
            <a:r>
              <a:rPr lang="es-ES" sz="2000" b="1" dirty="0">
                <a:solidFill>
                  <a:schemeClr val="bg1"/>
                </a:solidFill>
              </a:rPr>
              <a:t>EN LA COOPERACIÓN AL DESARROLLO Y LA ACCIÓN HUMANITARIA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INFORME 2018</a:t>
            </a:r>
            <a:endParaRPr lang="es-ES" b="1" dirty="0"/>
          </a:p>
        </p:txBody>
      </p:sp>
      <p:pic>
        <p:nvPicPr>
          <p:cNvPr id="9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835AA139-262A-47D9-BA9A-608195B9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948264" y="1412776"/>
            <a:ext cx="2045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12" name="Rectángulo 1"/>
          <p:cNvSpPr/>
          <p:nvPr/>
        </p:nvSpPr>
        <p:spPr>
          <a:xfrm>
            <a:off x="6948264" y="2348880"/>
            <a:ext cx="194254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201 millones de personas se vieron afectadas por crisis humanitarias</a:t>
            </a:r>
          </a:p>
        </p:txBody>
      </p:sp>
      <p:sp>
        <p:nvSpPr>
          <p:cNvPr id="13" name="Rectángulo 1"/>
          <p:cNvSpPr/>
          <p:nvPr/>
        </p:nvSpPr>
        <p:spPr>
          <a:xfrm>
            <a:off x="6948264" y="3429000"/>
            <a:ext cx="1942541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En 2017 30,6 millones de personas han tenido que huir de sus hogares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6732240" y="4293096"/>
            <a:ext cx="2304256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136 millones de personas necesitaron ayuda externa</a:t>
            </a:r>
          </a:p>
          <a:p>
            <a:pPr marL="285750" indent="-285750">
              <a:spcAft>
                <a:spcPts val="0"/>
              </a:spcAft>
              <a:buFontTx/>
              <a:buChar char="-"/>
              <a:defRPr/>
            </a:pPr>
            <a:r>
              <a:rPr lang="es-ES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NNUU solo cubrió el 60% de las necesidades  identificadas, el 40% restante quedaron  desatendidas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7020272" y="1484784"/>
            <a:ext cx="1942541" cy="738664"/>
          </a:xfrm>
          <a:prstGeom prst="rect">
            <a:avLst/>
          </a:prstGeom>
          <a:solidFill>
            <a:srgbClr val="DC7A8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Ayuda Humanitaria: 2</a:t>
            </a:r>
            <a:r>
              <a:rPr lang="es-ES" sz="1400" b="1" dirty="0">
                <a:solidFill>
                  <a:schemeClr val="tx1"/>
                </a:solidFill>
                <a:ea typeface="Times New Roman"/>
              </a:rPr>
              <a:t>7.300</a:t>
            </a:r>
            <a:r>
              <a:rPr lang="es-ES_tradnl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 millones de dólares</a:t>
            </a:r>
            <a:endParaRPr lang="es-ES" sz="1400" b="1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Rectángulo 1"/>
          <p:cNvSpPr/>
          <p:nvPr/>
        </p:nvSpPr>
        <p:spPr>
          <a:xfrm>
            <a:off x="4644008" y="5445224"/>
            <a:ext cx="2088232" cy="984885"/>
          </a:xfrm>
          <a:prstGeom prst="rect">
            <a:avLst/>
          </a:prstGeom>
          <a:solidFill>
            <a:srgbClr val="AAE53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ea typeface="Times New Roman" panose="02020603050405020304" pitchFamily="18" charset="0"/>
              </a:rPr>
              <a:t>124 </a:t>
            </a:r>
            <a:r>
              <a:rPr lang="es-ES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millones de personas sufren inseguridad alimentaria y nutricional</a:t>
            </a:r>
          </a:p>
        </p:txBody>
      </p:sp>
      <p:sp>
        <p:nvSpPr>
          <p:cNvPr id="21" name="Rectángulo 1"/>
          <p:cNvSpPr/>
          <p:nvPr/>
        </p:nvSpPr>
        <p:spPr>
          <a:xfrm>
            <a:off x="899592" y="5445224"/>
            <a:ext cx="3744416" cy="553998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ea typeface="Times New Roman" panose="02020603050405020304" pitchFamily="18" charset="0"/>
              </a:rPr>
              <a:t>68,5 </a:t>
            </a:r>
            <a:r>
              <a:rPr lang="es-ES" sz="1400" b="1" dirty="0">
                <a:solidFill>
                  <a:schemeClr val="tx1"/>
                </a:solidFill>
                <a:ea typeface="Times New Roman" panose="02020603050405020304" pitchFamily="18" charset="0"/>
              </a:rPr>
              <a:t>millones de personas desplazadas, forzadas a  huir de sus hogares</a:t>
            </a:r>
          </a:p>
        </p:txBody>
      </p:sp>
    </p:spTree>
    <p:extLst>
      <p:ext uri="{BB962C8B-B14F-4D97-AF65-F5344CB8AC3E}">
        <p14:creationId xmlns:p14="http://schemas.microsoft.com/office/powerpoint/2010/main" val="9794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26876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RESPUESTA DE LA COMUNIDAD INTERNACIONAL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6197" t="35156" r="18794" b="13903"/>
          <a:stretch>
            <a:fillRect/>
          </a:stretch>
        </p:blipFill>
        <p:spPr bwMode="auto">
          <a:xfrm>
            <a:off x="-2072" y="3068960"/>
            <a:ext cx="55665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4932040" y="1700808"/>
          <a:ext cx="42119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AE20F3-AA38-4998-9AE8-581ECD3C4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3" descr="medicus">
            <a:extLst>
              <a:ext uri="{FF2B5EF4-FFF2-40B4-BE49-F238E27FC236}">
                <a16:creationId xmlns:a16="http://schemas.microsoft.com/office/drawing/2014/main" xmlns="" id="{BB1C6C05-B001-4967-A122-C46A6419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3653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xmlns="" id="{43E3C690-0026-4D96-90AC-F5914539D379}"/>
              </a:ext>
            </a:extLst>
          </p:cNvPr>
          <p:cNvSpPr txBox="1"/>
          <p:nvPr/>
        </p:nvSpPr>
        <p:spPr>
          <a:xfrm>
            <a:off x="0" y="1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LA SALUD </a:t>
            </a:r>
            <a:r>
              <a:rPr lang="es-ES" sz="2000" b="1" dirty="0">
                <a:solidFill>
                  <a:schemeClr val="bg1"/>
                </a:solidFill>
              </a:rPr>
              <a:t>EN LA COOPERACIÓN AL DESARROLLO Y LA ACCIÓN HUMANITARIA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INFORME 2018</a:t>
            </a:r>
            <a:endParaRPr lang="es-ES" b="1" dirty="0"/>
          </a:p>
        </p:txBody>
      </p:sp>
      <p:pic>
        <p:nvPicPr>
          <p:cNvPr id="9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835AA139-262A-47D9-BA9A-608195B9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22144" t="44016" r="9935" b="14641"/>
          <a:stretch>
            <a:fillRect/>
          </a:stretch>
        </p:blipFill>
        <p:spPr bwMode="auto">
          <a:xfrm>
            <a:off x="395536" y="2060848"/>
            <a:ext cx="82809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755576" y="155679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Gastos en países donantes frente a la AH</a:t>
            </a:r>
          </a:p>
        </p:txBody>
      </p:sp>
    </p:spTree>
    <p:extLst>
      <p:ext uri="{BB962C8B-B14F-4D97-AF65-F5344CB8AC3E}">
        <p14:creationId xmlns:p14="http://schemas.microsoft.com/office/powerpoint/2010/main" val="97942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AE20F3-AA38-4998-9AE8-581ECD3C4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3" descr="medicus">
            <a:extLst>
              <a:ext uri="{FF2B5EF4-FFF2-40B4-BE49-F238E27FC236}">
                <a16:creationId xmlns:a16="http://schemas.microsoft.com/office/drawing/2014/main" xmlns="" id="{BB1C6C05-B001-4967-A122-C46A6419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3653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xmlns="" id="{43E3C690-0026-4D96-90AC-F5914539D379}"/>
              </a:ext>
            </a:extLst>
          </p:cNvPr>
          <p:cNvSpPr txBox="1"/>
          <p:nvPr/>
        </p:nvSpPr>
        <p:spPr>
          <a:xfrm>
            <a:off x="0" y="1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LA SALUD </a:t>
            </a:r>
            <a:r>
              <a:rPr lang="es-ES" sz="2000" b="1" dirty="0">
                <a:solidFill>
                  <a:schemeClr val="bg1"/>
                </a:solidFill>
              </a:rPr>
              <a:t>EN LA COOPERACIÓN AL DESARROLLO Y LA ACCIÓN HUMANITARIA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INFORME 2018</a:t>
            </a:r>
            <a:endParaRPr lang="es-ES" b="1" dirty="0"/>
          </a:p>
        </p:txBody>
      </p:sp>
      <p:pic>
        <p:nvPicPr>
          <p:cNvPr id="9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835AA139-262A-47D9-BA9A-608195B9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2144" t="42539" r="9935" b="13903"/>
          <a:stretch>
            <a:fillRect/>
          </a:stretch>
        </p:blipFill>
        <p:spPr bwMode="auto">
          <a:xfrm>
            <a:off x="457200" y="3501007"/>
            <a:ext cx="4820731" cy="247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79512" y="1340768"/>
            <a:ext cx="8504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/>
              <a:t>AOD ESPAÑOLA EN ACCIÓN HUMANITARIA</a:t>
            </a:r>
            <a:endParaRPr lang="es-ES" sz="2400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6263680" y="1268760"/>
          <a:ext cx="2880320" cy="3181898"/>
        </p:xfrm>
        <a:graphic>
          <a:graphicData uri="http://schemas.openxmlformats.org/drawingml/2006/table">
            <a:tbl>
              <a:tblPr/>
              <a:tblGrid>
                <a:gridCol w="1764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País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Población saharaui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4.887.918 €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Líbano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4.820.055 €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Siria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4.441.273 €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Palestina 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3.657.784 €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Níger 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2.681.750 €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Filipinas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2.669.277 €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Malí 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2.597.297 €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Colombia 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1.890.201 €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Irak 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1.619.272 €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Jordania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1.461.965 € 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2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AE20F3-AA38-4998-9AE8-581ECD3C4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3" descr="medicus">
            <a:extLst>
              <a:ext uri="{FF2B5EF4-FFF2-40B4-BE49-F238E27FC236}">
                <a16:creationId xmlns:a16="http://schemas.microsoft.com/office/drawing/2014/main" xmlns="" id="{BB1C6C05-B001-4967-A122-C46A6419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3653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xmlns="" id="{43E3C690-0026-4D96-90AC-F5914539D379}"/>
              </a:ext>
            </a:extLst>
          </p:cNvPr>
          <p:cNvSpPr txBox="1"/>
          <p:nvPr/>
        </p:nvSpPr>
        <p:spPr>
          <a:xfrm>
            <a:off x="0" y="1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LA SALUD </a:t>
            </a:r>
            <a:r>
              <a:rPr lang="es-ES" sz="2000" b="1" dirty="0">
                <a:solidFill>
                  <a:schemeClr val="bg1"/>
                </a:solidFill>
              </a:rPr>
              <a:t>EN LA COOPERACIÓN AL DESARROLLO Y LA ACCIÓN HUMANITARIA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INFORME 2018</a:t>
            </a:r>
            <a:endParaRPr lang="es-ES" b="1" dirty="0"/>
          </a:p>
        </p:txBody>
      </p:sp>
      <p:pic>
        <p:nvPicPr>
          <p:cNvPr id="9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835AA139-262A-47D9-BA9A-608195B9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948264" y="1268760"/>
            <a:ext cx="2195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/>
              <a:t>EXTREMADURA </a:t>
            </a:r>
          </a:p>
          <a:p>
            <a:pPr algn="ctr"/>
            <a:r>
              <a:rPr lang="es-ES" altLang="es-ES" sz="2000" b="1" dirty="0"/>
              <a:t>EN LA </a:t>
            </a:r>
          </a:p>
          <a:p>
            <a:pPr algn="ctr"/>
            <a:r>
              <a:rPr lang="es-ES" altLang="es-ES" sz="2000" b="1" dirty="0"/>
              <a:t>ACCIÓN HUMANITARIA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64288" y="3356992"/>
            <a:ext cx="1728192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alpha val="9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3er donante </a:t>
            </a:r>
            <a:r>
              <a:rPr lang="es-ES" dirty="0"/>
              <a:t>en 2017 con el 9,57% de la AH autonómica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1835AD04-642B-4F51-BA64-D226C39C6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65301"/>
              </p:ext>
            </p:extLst>
          </p:nvPr>
        </p:nvGraphicFramePr>
        <p:xfrm>
          <a:off x="1124249" y="1260673"/>
          <a:ext cx="5400600" cy="555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xmlns="" val="1098160727"/>
                    </a:ext>
                  </a:extLst>
                </a:gridCol>
                <a:gridCol w="1255336">
                  <a:extLst>
                    <a:ext uri="{9D8B030D-6E8A-4147-A177-3AD203B41FA5}">
                      <a16:colId xmlns:a16="http://schemas.microsoft.com/office/drawing/2014/main" xmlns="" val="2693826341"/>
                    </a:ext>
                  </a:extLst>
                </a:gridCol>
                <a:gridCol w="685241">
                  <a:extLst>
                    <a:ext uri="{9D8B030D-6E8A-4147-A177-3AD203B41FA5}">
                      <a16:colId xmlns:a16="http://schemas.microsoft.com/office/drawing/2014/main" xmlns="" val="169275290"/>
                    </a:ext>
                  </a:extLst>
                </a:gridCol>
                <a:gridCol w="1140995">
                  <a:extLst>
                    <a:ext uri="{9D8B030D-6E8A-4147-A177-3AD203B41FA5}">
                      <a16:colId xmlns:a16="http://schemas.microsoft.com/office/drawing/2014/main" xmlns="" val="4138769683"/>
                    </a:ext>
                  </a:extLst>
                </a:gridCol>
                <a:gridCol w="708592">
                  <a:extLst>
                    <a:ext uri="{9D8B030D-6E8A-4147-A177-3AD203B41FA5}">
                      <a16:colId xmlns:a16="http://schemas.microsoft.com/office/drawing/2014/main" xmlns="" val="2211560575"/>
                    </a:ext>
                  </a:extLst>
                </a:gridCol>
              </a:tblGrid>
              <a:tr h="292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CCAA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71386099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Andalucía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4.022.236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32,40%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979.840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10,87%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4421917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Aragón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 179.943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1,45%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269.799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2,99%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76873385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Asturias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 363.113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2,93%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150.000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1,66%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4915986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Baleares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431.655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3,48%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369.851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4,10%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41933660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Cantabria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102.468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0,83%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 55.000 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0,61%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9670415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Canarias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 30.000 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0,33%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02160469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Cataluña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570.741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4,60%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218.131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2,42%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4150482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País Vasco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2.230.219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17,97%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3.420.898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37,95%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21424682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Castilla-La Mancha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195.400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1,57%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170.400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1,89%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7128959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Castilla y León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230.000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1,85%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115.000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1,28%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66468381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Extremadura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 412.598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3,32%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862.811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9,57%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021518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Galicia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231.866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1,87%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511.162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5,67%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01170484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La Rioja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305.000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2,46%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211.189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2,34%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3805162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Madrid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1.112.439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8,96%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 564.047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6,26%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89251044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Murcia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  90.000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0,73%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 50.000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0,55%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23290644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Navarra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 440.000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3,54%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536.750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5,95%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77133390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Comunidad Valenciana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1.495.721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12,05%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                 499.366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5,54%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38158939"/>
                  </a:ext>
                </a:extLst>
              </a:tr>
              <a:tr h="292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12.413.400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9.014.244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078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2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AE20F3-AA38-4998-9AE8-581ECD3C4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3" descr="medicus">
            <a:extLst>
              <a:ext uri="{FF2B5EF4-FFF2-40B4-BE49-F238E27FC236}">
                <a16:creationId xmlns:a16="http://schemas.microsoft.com/office/drawing/2014/main" xmlns="" id="{BB1C6C05-B001-4967-A122-C46A6419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3653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xmlns="" id="{43E3C690-0026-4D96-90AC-F5914539D379}"/>
              </a:ext>
            </a:extLst>
          </p:cNvPr>
          <p:cNvSpPr txBox="1"/>
          <p:nvPr/>
        </p:nvSpPr>
        <p:spPr>
          <a:xfrm>
            <a:off x="0" y="1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LA SALUD </a:t>
            </a:r>
            <a:r>
              <a:rPr lang="es-ES" sz="2000" b="1" dirty="0">
                <a:solidFill>
                  <a:schemeClr val="bg1"/>
                </a:solidFill>
              </a:rPr>
              <a:t>EN LA COOPERACIÓN AL DESARROLLO Y LA ACCIÓN HUMANITARIA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INFORME 2018</a:t>
            </a:r>
            <a:endParaRPr lang="es-ES" b="1" dirty="0"/>
          </a:p>
        </p:txBody>
      </p:sp>
      <p:pic>
        <p:nvPicPr>
          <p:cNvPr id="9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835AA139-262A-47D9-BA9A-608195B9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827584" y="126876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/>
              <a:t>EXTREMADURA EN LA  ACCIÓN HUMANITARIA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2046FC54-E6FE-4D93-A95D-3BA59009E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488536"/>
              </p:ext>
            </p:extLst>
          </p:nvPr>
        </p:nvGraphicFramePr>
        <p:xfrm>
          <a:off x="34727" y="1556792"/>
          <a:ext cx="49685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52BB47C8-398C-4EB9-ABDB-4DEE8DA86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333804"/>
              </p:ext>
            </p:extLst>
          </p:nvPr>
        </p:nvGraphicFramePr>
        <p:xfrm>
          <a:off x="4436926" y="39106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942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contenido 3">
            <a:extLst>
              <a:ext uri="{FF2B5EF4-FFF2-40B4-BE49-F238E27FC236}">
                <a16:creationId xmlns:a16="http://schemas.microsoft.com/office/drawing/2014/main" xmlns="" id="{951445C5-9590-4583-A893-03A44BD54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7962"/>
            <a:ext cx="9144000" cy="705312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-80151" y="-18646"/>
            <a:ext cx="9035480" cy="7036534"/>
            <a:chOff x="0" y="1"/>
            <a:chExt cx="9144000" cy="7036534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3" y="6394944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SALUD </a:t>
              </a: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 LA COOPERACIÓN AL DESARROLLO Y LA ACCIÓN HUMANITARIA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INFORME 2018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8" y="3908981"/>
            <a:ext cx="4087104" cy="2704496"/>
          </a:xfrm>
          <a:prstGeom prst="rect">
            <a:avLst/>
          </a:prstGeom>
          <a:noFill/>
        </p:spPr>
      </p:pic>
      <p:graphicFrame>
        <p:nvGraphicFramePr>
          <p:cNvPr id="17" name="16 Gráfico">
            <a:extLst>
              <a:ext uri="{FF2B5EF4-FFF2-40B4-BE49-F238E27FC236}">
                <a16:creationId xmlns:a16="http://schemas.microsoft.com/office/drawing/2014/main" xmlns="" id="{A4172864-99CE-4BCD-B242-81E583C23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803762"/>
              </p:ext>
            </p:extLst>
          </p:nvPr>
        </p:nvGraphicFramePr>
        <p:xfrm>
          <a:off x="4776360" y="1268760"/>
          <a:ext cx="411611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17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10900"/>
            <a:ext cx="3917289" cy="2788112"/>
          </a:xfrm>
          <a:prstGeom prst="rect">
            <a:avLst/>
          </a:prstGeom>
          <a:noFill/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A0842CAE-A219-4971-9B1F-73F01B3A2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219466"/>
              </p:ext>
            </p:extLst>
          </p:nvPr>
        </p:nvGraphicFramePr>
        <p:xfrm>
          <a:off x="95840" y="1268760"/>
          <a:ext cx="4332144" cy="252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457C060-DF93-401B-B6FE-5251EE124961}"/>
              </a:ext>
            </a:extLst>
          </p:cNvPr>
          <p:cNvSpPr txBox="1"/>
          <p:nvPr/>
        </p:nvSpPr>
        <p:spPr>
          <a:xfrm>
            <a:off x="2555776" y="42210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Mortalidad materna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B8E01BD-C4C4-4A61-8DF7-CCCA852B0F01}"/>
              </a:ext>
            </a:extLst>
          </p:cNvPr>
          <p:cNvSpPr txBox="1"/>
          <p:nvPr/>
        </p:nvSpPr>
        <p:spPr>
          <a:xfrm>
            <a:off x="5234500" y="312241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Profesionales sanitarios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731A168-E419-4257-A33C-1D1428DFC76F}"/>
              </a:ext>
            </a:extLst>
          </p:cNvPr>
          <p:cNvSpPr txBox="1"/>
          <p:nvPr/>
        </p:nvSpPr>
        <p:spPr>
          <a:xfrm>
            <a:off x="6415417" y="4022006"/>
            <a:ext cx="138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Mortalidad infantil</a:t>
            </a:r>
          </a:p>
        </p:txBody>
      </p:sp>
      <p:pic>
        <p:nvPicPr>
          <p:cNvPr id="21" name="Picture 3" descr="medicus">
            <a:extLst>
              <a:ext uri="{FF2B5EF4-FFF2-40B4-BE49-F238E27FC236}">
                <a16:creationId xmlns:a16="http://schemas.microsoft.com/office/drawing/2014/main" xmlns="" id="{F421C286-86E4-48B3-86A1-B200C8DA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08" y="6625620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26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D33DC7C-4217-4360-B51B-17FCA17D9C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181E26-89C4-4A14-92DE-0F4C4B0E9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908DCF9-8CE3-482F-B1A7-512FB4A2F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021" r="1692" b="2"/>
          <a:stretch/>
        </p:blipFill>
        <p:spPr>
          <a:xfrm>
            <a:off x="4940497" y="2125267"/>
            <a:ext cx="4203503" cy="1876378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sp>
        <p:nvSpPr>
          <p:cNvPr id="16" name="Freeform 37">
            <a:extLst>
              <a:ext uri="{FF2B5EF4-FFF2-40B4-BE49-F238E27FC236}">
                <a16:creationId xmlns:a16="http://schemas.microsoft.com/office/drawing/2014/main" xmlns="" id="{13958066-7CBD-4B89-8F46-614C4F28B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125981"/>
            <a:ext cx="5678447" cy="387477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6C457D-E471-4925-8383-8493D4C0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EN ESPAÑA, ¿HAY EQUIDAD EN ACCESO  A SALUD?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AA098-983C-41A5-9436-97688134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368804"/>
            <a:ext cx="3823334" cy="3049490"/>
          </a:xfrm>
        </p:spPr>
        <p:txBody>
          <a:bodyPr anchor="t">
            <a:normAutofit/>
          </a:bodyPr>
          <a:lstStyle/>
          <a:p>
            <a:r>
              <a:rPr lang="es-ES" sz="1500" dirty="0"/>
              <a:t>INMIGRANTES EN SITUACIÓN IRREGULAR: Real Decreto Ley 16/2012,...sin resolver</a:t>
            </a:r>
          </a:p>
          <a:p>
            <a:r>
              <a:rPr lang="es-ES" sz="1500" dirty="0"/>
              <a:t>ALTO COSTE PRIVADO DE SALUD EN </a:t>
            </a:r>
            <a:r>
              <a:rPr lang="es-ES" sz="1500" dirty="0" err="1"/>
              <a:t>ESPAÑA:gasto</a:t>
            </a:r>
            <a:r>
              <a:rPr lang="es-ES" sz="1500" dirty="0"/>
              <a:t> de bolsillo alcanza 23,8%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45AA772-81BC-4890-9435-F7387995E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598417"/>
              </p:ext>
            </p:extLst>
          </p:nvPr>
        </p:nvGraphicFramePr>
        <p:xfrm>
          <a:off x="5278211" y="3429000"/>
          <a:ext cx="3650797" cy="249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4" name="Picture 4" descr="Resultado de imagen de POBRES EN ESPAÃA">
            <a:extLst>
              <a:ext uri="{FF2B5EF4-FFF2-40B4-BE49-F238E27FC236}">
                <a16:creationId xmlns:a16="http://schemas.microsoft.com/office/drawing/2014/main" xmlns="" id="{5ED247E0-E9ED-4033-8D90-1A0C34FC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6" y="4158927"/>
            <a:ext cx="3148966" cy="17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5F33404C-6566-4447-956B-23028E53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BD84D6-6BC2-4049-A302-DBE2756E219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231" y="6414091"/>
            <a:ext cx="159119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093D8EB-C000-4B4A-AE12-B81D9E294B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34886"/>
            <a:chOff x="0" y="1"/>
            <a:chExt cx="9144000" cy="6734886"/>
          </a:xfrm>
        </p:grpSpPr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C55F847-E683-4AEC-BA97-FA883CDE4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r="9729"/>
          <a:stretch/>
        </p:blipFill>
        <p:spPr bwMode="auto">
          <a:xfrm>
            <a:off x="18748" y="1150104"/>
            <a:ext cx="2537027" cy="57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xmlns="" id="{84E54ABC-6666-4969-9D75-280A747F57EA}"/>
              </a:ext>
            </a:extLst>
          </p:cNvPr>
          <p:cNvSpPr txBox="1">
            <a:spLocks/>
          </p:cNvSpPr>
          <p:nvPr/>
        </p:nvSpPr>
        <p:spPr bwMode="auto">
          <a:xfrm>
            <a:off x="2771800" y="2393504"/>
            <a:ext cx="6353452" cy="4464495"/>
          </a:xfrm>
          <a:prstGeom prst="rect">
            <a:avLst/>
          </a:prstGeom>
          <a:gradFill>
            <a:gsLst>
              <a:gs pos="37000">
                <a:schemeClr val="accent3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SALUD EN TODAS LAS POLITICAS Y TODAS LAS POLITICAS EN SALUD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ES" sz="2800" dirty="0">
                <a:latin typeface="Calibri"/>
                <a:cs typeface="Arial" charset="0"/>
              </a:rPr>
              <a:t>0,7%   DE AOD Y MANTENER PESO DE LA SALUD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CSU + DETERMINANTES EN COOPERACIÓN Y EN EXTREMADURA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ES" sz="2800" dirty="0">
                <a:latin typeface="Calibri"/>
                <a:cs typeface="Arial" charset="0"/>
              </a:rPr>
              <a:t>10% </a:t>
            </a:r>
            <a:r>
              <a:rPr lang="es-ES" altLang="es-ES" sz="2800">
                <a:latin typeface="Calibri"/>
                <a:cs typeface="Arial" charset="0"/>
              </a:rPr>
              <a:t>AYUDA HUMANITARIA</a:t>
            </a:r>
            <a:endParaRPr lang="es-ES" altLang="es-ES" sz="2800" dirty="0">
              <a:latin typeface="Calibri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FC1CB072-039C-4A89-823A-F1CB46DFFE55}"/>
              </a:ext>
            </a:extLst>
          </p:cNvPr>
          <p:cNvSpPr txBox="1">
            <a:spLocks/>
          </p:cNvSpPr>
          <p:nvPr/>
        </p:nvSpPr>
        <p:spPr bwMode="auto">
          <a:xfrm>
            <a:off x="4499992" y="1227957"/>
            <a:ext cx="3584454" cy="1048915"/>
          </a:xfrm>
          <a:prstGeom prst="rect">
            <a:avLst/>
          </a:prstGeom>
          <a:gradFill>
            <a:gsLst>
              <a:gs pos="37000">
                <a:srgbClr val="D3E0E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CONCLUSIONES</a:t>
            </a:r>
            <a:endParaRPr kumimoji="0" lang="es-ES" altLang="es-E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5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671455D7-29EF-47C2-81A2-F4FE6FDA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154852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medicus">
            <a:extLst>
              <a:ext uri="{FF2B5EF4-FFF2-40B4-BE49-F238E27FC236}">
                <a16:creationId xmlns:a16="http://schemas.microsoft.com/office/drawing/2014/main" xmlns="" id="{380DB327-EF9A-4E99-95E9-7DA4BA5D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3653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5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1 Título"/>
          <p:cNvSpPr>
            <a:spLocks noGrp="1"/>
          </p:cNvSpPr>
          <p:nvPr>
            <p:ph type="title"/>
          </p:nvPr>
        </p:nvSpPr>
        <p:spPr>
          <a:xfrm>
            <a:off x="742950" y="4642583"/>
            <a:ext cx="76581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6000" b="1"/>
              <a:t>¡GRACIAS!</a:t>
            </a:r>
          </a:p>
        </p:txBody>
      </p:sp>
      <p:sp>
        <p:nvSpPr>
          <p:cNvPr id="34823" name="Rectangle 73">
            <a:extLst>
              <a:ext uri="{FF2B5EF4-FFF2-40B4-BE49-F238E27FC236}">
                <a16:creationId xmlns:a16="http://schemas.microsoft.com/office/drawing/2014/main" xmlns="" id="{FF638861-22F4-42BD-AB54-580F4FFF9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39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4" name="Rounded Rectangle 26">
            <a:extLst>
              <a:ext uri="{FF2B5EF4-FFF2-40B4-BE49-F238E27FC236}">
                <a16:creationId xmlns:a16="http://schemas.microsoft.com/office/drawing/2014/main" xmlns="" id="{6CACE173-0A3A-4306-B76C-60A0714C31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1173" y="320843"/>
            <a:ext cx="8661654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820" name="Picture 15" descr="medic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4" y="1772816"/>
            <a:ext cx="4516431" cy="9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C:\Users\propietario\AppData\Local\Temp\LOGO_MDM_CASTELLAN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15572"/>
            <a:ext cx="2565202" cy="25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080433BB-95CC-406A-8297-CD9C0CE773AD}"/>
              </a:ext>
            </a:extLst>
          </p:cNvPr>
          <p:cNvSpPr txBox="1"/>
          <p:nvPr/>
        </p:nvSpPr>
        <p:spPr>
          <a:xfrm>
            <a:off x="0" y="1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 SALUD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 LA COOPERACIÓN AL DESARROLLO Y LA ACCIÓN HUMANITARIA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INFORME 2018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4C3A71-87BE-42A2-872C-61BAFA1088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F47DB5C-D09D-411F-80B6-AA476DB72F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79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5DFB4F2-7B1B-48F6-95C5-A0C8AFCE5C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Marcador de contenido 3">
            <a:extLst>
              <a:ext uri="{FF2B5EF4-FFF2-40B4-BE49-F238E27FC236}">
                <a16:creationId xmlns:a16="http://schemas.microsoft.com/office/drawing/2014/main" xmlns="" id="{EA4458AC-D3B3-4B9F-959A-D1DCB2843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0" y="7962"/>
            <a:ext cx="9144000" cy="7053125"/>
          </a:xfrm>
          <a:prstGeom prst="rect">
            <a:avLst/>
          </a:prstGeom>
        </p:spPr>
      </p:pic>
      <p:sp>
        <p:nvSpPr>
          <p:cNvPr id="20488" name="Content Placeholder 20487">
            <a:extLst>
              <a:ext uri="{FF2B5EF4-FFF2-40B4-BE49-F238E27FC236}">
                <a16:creationId xmlns:a16="http://schemas.microsoft.com/office/drawing/2014/main" xmlns="" id="{E12A879E-3D98-48D1-B290-F0BF8DA9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37" y="1390342"/>
            <a:ext cx="2756698" cy="441317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LAS GRANDES POLÍTICAS QUE MARCAN LA AGENDA EN LA SALUD MUNDIAL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86" name="Marcador de conteni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4610" y="917839"/>
            <a:ext cx="3090039" cy="178440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8441B4-49B0-48D9-A814-ED57C64302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9267" y="1312365"/>
            <a:ext cx="1828877" cy="1435668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DE1BFC-EDE3-4177-901C-4D27B27307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2715" y="4155753"/>
            <a:ext cx="2786931" cy="139346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Imagen que contiene persona, exterior&#10;&#10;Descripción generada automáticamente">
            <a:extLst>
              <a:ext uri="{FF2B5EF4-FFF2-40B4-BE49-F238E27FC236}">
                <a16:creationId xmlns:a16="http://schemas.microsoft.com/office/drawing/2014/main" xmlns="" id="{5C97E01B-659D-46ED-B3C3-3FEA68A26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86" y="3509431"/>
            <a:ext cx="1781111" cy="30834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3338AFB-72C6-4151-94BC-132B8866862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3680" y="2811115"/>
            <a:ext cx="2099449" cy="5382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9A64A1D-087D-4251-BC55-AFB56460D96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7323" y="5420795"/>
            <a:ext cx="1623171" cy="1115467"/>
          </a:xfrm>
          <a:prstGeom prst="rect">
            <a:avLst/>
          </a:prstGeom>
        </p:spPr>
      </p:pic>
      <p:pic>
        <p:nvPicPr>
          <p:cNvPr id="14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287D3667-3F7F-48D4-8906-EFD2A827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261"/>
            <a:ext cx="588626" cy="58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medicus">
            <a:extLst>
              <a:ext uri="{FF2B5EF4-FFF2-40B4-BE49-F238E27FC236}">
                <a16:creationId xmlns:a16="http://schemas.microsoft.com/office/drawing/2014/main" xmlns="" id="{59F2D74C-BD45-4869-85F9-8E99BE4A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05" y="6566630"/>
            <a:ext cx="1234001" cy="2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7 CuadroTexto">
            <a:extLst>
              <a:ext uri="{FF2B5EF4-FFF2-40B4-BE49-F238E27FC236}">
                <a16:creationId xmlns:a16="http://schemas.microsoft.com/office/drawing/2014/main" xmlns="" id="{BAF64322-2B2C-42D0-B145-5081E9FD0033}"/>
              </a:ext>
            </a:extLst>
          </p:cNvPr>
          <p:cNvSpPr txBox="1"/>
          <p:nvPr/>
        </p:nvSpPr>
        <p:spPr>
          <a:xfrm>
            <a:off x="0" y="-63445"/>
            <a:ext cx="914400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 SALUD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 LA COOPERACIÓN AL DESARROLLO Y LA ACCIÓN HUMANITARIA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INFORME 2018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3">
            <a:extLst>
              <a:ext uri="{FF2B5EF4-FFF2-40B4-BE49-F238E27FC236}">
                <a16:creationId xmlns:a16="http://schemas.microsoft.com/office/drawing/2014/main" xmlns="" id="{00304439-00FD-463C-B975-FC43D4628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7962"/>
            <a:ext cx="9144000" cy="7053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4085190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E8E20C-C57C-4761-823A-5E857B1B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74677"/>
            <a:ext cx="2744833" cy="2115681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rgbClr val="FFFFFF"/>
                </a:solidFill>
              </a:rPr>
              <a:t>LOS NUEVOS RETOS  para la equidad EN SALUD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13274B14-FDF6-4741-A753-6F85592E6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911335"/>
              </p:ext>
            </p:extLst>
          </p:nvPr>
        </p:nvGraphicFramePr>
        <p:xfrm>
          <a:off x="4863161" y="1179423"/>
          <a:ext cx="3836618" cy="371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7 CuadroTexto">
            <a:extLst>
              <a:ext uri="{FF2B5EF4-FFF2-40B4-BE49-F238E27FC236}">
                <a16:creationId xmlns:a16="http://schemas.microsoft.com/office/drawing/2014/main" xmlns="" id="{80E383D6-B04F-418B-9BBE-D19436BE21DA}"/>
              </a:ext>
            </a:extLst>
          </p:cNvPr>
          <p:cNvSpPr txBox="1"/>
          <p:nvPr/>
        </p:nvSpPr>
        <p:spPr>
          <a:xfrm>
            <a:off x="0" y="-57478"/>
            <a:ext cx="9035480" cy="1215717"/>
          </a:xfrm>
          <a:prstGeom prst="rect">
            <a:avLst/>
          </a:prstGeom>
          <a:solidFill>
            <a:srgbClr val="32609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SALUD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LA COOPERACIÓN AL DESARROLLO Y LA ACCIÓN HUMANITARIA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 2018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 descr="C:\Users\propietario\AppData\Local\Temp\LOGO_MDM_CASTELLANO PNG.PNG">
            <a:extLst>
              <a:ext uri="{FF2B5EF4-FFF2-40B4-BE49-F238E27FC236}">
                <a16:creationId xmlns:a16="http://schemas.microsoft.com/office/drawing/2014/main" xmlns="" id="{BAEAF1BE-03A8-4CA7-A366-4ABDEC96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1" y="6353645"/>
            <a:ext cx="648072" cy="6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EF764E4-402D-4073-A99A-BCC012A0DDF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672" y="4704793"/>
            <a:ext cx="3198415" cy="20040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3FDA6FF-8695-4E05-986C-78ED0A6058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/>
            <a:extLst/>
          </a:blip>
          <a:srcRect t="29374" r="1" b="27195"/>
          <a:stretch/>
        </p:blipFill>
        <p:spPr>
          <a:xfrm>
            <a:off x="6404766" y="5099304"/>
            <a:ext cx="2540630" cy="1456678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Picture 2" descr="Resultado de imagen de tecnologÃ­a en salud">
            <a:extLst>
              <a:ext uri="{FF2B5EF4-FFF2-40B4-BE49-F238E27FC236}">
                <a16:creationId xmlns:a16="http://schemas.microsoft.com/office/drawing/2014/main" xmlns="" id="{E3569157-2740-499D-8CB1-745C8408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266875"/>
            <a:ext cx="2088232" cy="11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medicus">
            <a:extLst>
              <a:ext uri="{FF2B5EF4-FFF2-40B4-BE49-F238E27FC236}">
                <a16:creationId xmlns:a16="http://schemas.microsoft.com/office/drawing/2014/main" xmlns="" id="{59D61C34-2FE8-4912-9A51-9718D83B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24" y="6589382"/>
            <a:ext cx="1593056" cy="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3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012EAA5-9ACD-4D7E-B99A-58B5281A0F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8329" y="1"/>
            <a:ext cx="9144000" cy="6734886"/>
            <a:chOff x="0" y="1"/>
            <a:chExt cx="9144000" cy="6734886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SALUD </a:t>
              </a: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 LA COOPERACIÓN AL DESARROLLO Y LA ACCIÓN HUMANITARIA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INFORME 2018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1215718"/>
            <a:ext cx="8442103" cy="48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0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59ABAA0-05E3-4823-ACC3-165A1C2327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34886"/>
            <a:chOff x="0" y="1"/>
            <a:chExt cx="9144000" cy="6734886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D8B8656E-098D-47A7-99E9-923965E80928}"/>
              </a:ext>
            </a:extLst>
          </p:cNvPr>
          <p:cNvSpPr txBox="1">
            <a:spLocks/>
          </p:cNvSpPr>
          <p:nvPr/>
        </p:nvSpPr>
        <p:spPr bwMode="auto">
          <a:xfrm>
            <a:off x="1970280" y="1301744"/>
            <a:ext cx="5203440" cy="361795"/>
          </a:xfrm>
          <a:prstGeom prst="rect">
            <a:avLst/>
          </a:prstGeom>
          <a:gradFill>
            <a:gsLst>
              <a:gs pos="37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AOD DE LOS GRANDES DONANTES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DE31C3C-E430-494E-89B1-47E018A8BF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6" y="1700808"/>
            <a:ext cx="4028403" cy="44623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AD55909-7787-4CDF-AF49-2D86F1D8AC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2086" y="2093670"/>
            <a:ext cx="4861136" cy="307453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E180D8E-A050-49A2-8EB4-24E5B8F16120}"/>
              </a:ext>
            </a:extLst>
          </p:cNvPr>
          <p:cNvSpPr txBox="1"/>
          <p:nvPr/>
        </p:nvSpPr>
        <p:spPr>
          <a:xfrm>
            <a:off x="4427984" y="5366768"/>
            <a:ext cx="3312368" cy="646331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LA SALUD SUPONE EL 12,59% DE LA AOD TOTAL</a:t>
            </a:r>
          </a:p>
        </p:txBody>
      </p:sp>
    </p:spTree>
    <p:extLst>
      <p:ext uri="{BB962C8B-B14F-4D97-AF65-F5344CB8AC3E}">
        <p14:creationId xmlns:p14="http://schemas.microsoft.com/office/powerpoint/2010/main" val="202962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B58DDC1-37EF-4A68-842B-3B1704A96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34886"/>
            <a:chOff x="0" y="1"/>
            <a:chExt cx="9144000" cy="6734886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093296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D2C1CB7-0056-4373-BC52-AEEC12A07B7A}"/>
              </a:ext>
            </a:extLst>
          </p:cNvPr>
          <p:cNvSpPr txBox="1">
            <a:spLocks/>
          </p:cNvSpPr>
          <p:nvPr/>
        </p:nvSpPr>
        <p:spPr bwMode="auto">
          <a:xfrm>
            <a:off x="0" y="1196751"/>
            <a:ext cx="3158935" cy="2940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AOD TOTAL ESPAÑOLA ALCANZA EL 0,19%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FCA8994-BC14-4A0A-9B52-F961E1E87F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2845" y="3901523"/>
            <a:ext cx="5427465" cy="29401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B7F54FE-8056-4DCC-B6C9-3B3DFD676F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3" y="1277215"/>
            <a:ext cx="3960440" cy="26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EEE57EF-26BA-4EED-9999-883DD8636B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682150"/>
            <a:chOff x="0" y="1"/>
            <a:chExt cx="9144000" cy="6682150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7" y="6040560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EC3E0EA2-876C-43BD-AA09-EB75375736AC}"/>
              </a:ext>
            </a:extLst>
          </p:cNvPr>
          <p:cNvSpPr txBox="1">
            <a:spLocks/>
          </p:cNvSpPr>
          <p:nvPr/>
        </p:nvSpPr>
        <p:spPr bwMode="auto">
          <a:xfrm>
            <a:off x="6031920" y="1319083"/>
            <a:ext cx="2753497" cy="40541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MINISTERIO DE ASUNTOS EXTERIORES: 57,4%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CCAA: 29,3%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MINISTERIO DE ECONOMÍA: 9,1%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EELL: 2,9%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UNIVERSIDADES: 0,69%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MINISTERIO DE DEFENSA: 0,36%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MINISTERIO DE SANIDAD: 0,27%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0492AAE-7CDD-4F3C-85A8-C0943FC410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583" y="1319083"/>
            <a:ext cx="4627265" cy="229229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AC3AB88-12D3-42D5-9653-668C583BF82A}"/>
              </a:ext>
            </a:extLst>
          </p:cNvPr>
          <p:cNvSpPr txBox="1"/>
          <p:nvPr/>
        </p:nvSpPr>
        <p:spPr>
          <a:xfrm>
            <a:off x="395536" y="3654300"/>
            <a:ext cx="483839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 BRUTA SALUD : 65,5 MILLONES DE EUROS, 2,6%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 NETA: 34,4 MILLONES DE EUROS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34BB7635-A814-400E-BA35-9C3D06D4295D}"/>
              </a:ext>
            </a:extLst>
          </p:cNvPr>
          <p:cNvSpPr txBox="1">
            <a:spLocks/>
          </p:cNvSpPr>
          <p:nvPr/>
        </p:nvSpPr>
        <p:spPr bwMode="auto">
          <a:xfrm>
            <a:off x="797994" y="4818987"/>
            <a:ext cx="4945641" cy="1863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AOD ESPAÑOLA EN SALUD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BADF7AA-AF46-4C16-B3EE-EC68B634AC6A}"/>
              </a:ext>
            </a:extLst>
          </p:cNvPr>
          <p:cNvSpPr txBox="1"/>
          <p:nvPr/>
        </p:nvSpPr>
        <p:spPr>
          <a:xfrm>
            <a:off x="6156176" y="5538917"/>
            <a:ext cx="218983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 SE USA SU  VALOR AÑADIDO?</a:t>
            </a:r>
          </a:p>
        </p:txBody>
      </p:sp>
    </p:spTree>
    <p:extLst>
      <p:ext uri="{BB962C8B-B14F-4D97-AF65-F5344CB8AC3E}">
        <p14:creationId xmlns:p14="http://schemas.microsoft.com/office/powerpoint/2010/main" val="227297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53FB6C2-3791-4EDA-A074-D05C240775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0" y="1"/>
            <a:ext cx="9144000" cy="6764992"/>
            <a:chOff x="0" y="1"/>
            <a:chExt cx="9144000" cy="6764992"/>
          </a:xfrm>
        </p:grpSpPr>
        <p:pic>
          <p:nvPicPr>
            <p:cNvPr id="15366" name="Picture 15" descr="medi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24136" cy="2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C:\Users\propietario\AppData\Local\Temp\LOGO_MDM_CASTELLANO 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33" y="6123402"/>
              <a:ext cx="648072" cy="64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0" y="1"/>
              <a:ext cx="9144000" cy="1215717"/>
            </a:xfrm>
            <a:prstGeom prst="rect">
              <a:avLst/>
            </a:prstGeom>
            <a:solidFill>
              <a:srgbClr val="326092"/>
            </a:solidFill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LA SALUD </a:t>
              </a:r>
              <a:r>
                <a:rPr lang="es-ES" sz="2000" b="1" dirty="0">
                  <a:solidFill>
                    <a:schemeClr val="bg1"/>
                  </a:solidFill>
                </a:rPr>
                <a:t>EN LA COOPERACIÓN AL DESARROLLO Y LA ACCIÓN HUMANITARIA</a:t>
              </a:r>
            </a:p>
            <a:p>
              <a:endParaRPr lang="es-ES" sz="800" dirty="0">
                <a:solidFill>
                  <a:schemeClr val="bg1"/>
                </a:solidFill>
              </a:endParaRP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INFORME 2018</a:t>
              </a:r>
              <a:endParaRPr lang="es-ES" b="1" dirty="0"/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grama de flujo: documento 2">
            <a:extLst>
              <a:ext uri="{FF2B5EF4-FFF2-40B4-BE49-F238E27FC236}">
                <a16:creationId xmlns:a16="http://schemas.microsoft.com/office/drawing/2014/main" xmlns="" id="{BAACB3AA-D3C3-4949-B287-3FD203A4989F}"/>
              </a:ext>
            </a:extLst>
          </p:cNvPr>
          <p:cNvSpPr/>
          <p:nvPr/>
        </p:nvSpPr>
        <p:spPr>
          <a:xfrm>
            <a:off x="9110" y="1215718"/>
            <a:ext cx="2258634" cy="254679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50C3D9B-96F2-4847-B77F-ECFCBE360E56}"/>
              </a:ext>
            </a:extLst>
          </p:cNvPr>
          <p:cNvSpPr txBox="1">
            <a:spLocks/>
          </p:cNvSpPr>
          <p:nvPr/>
        </p:nvSpPr>
        <p:spPr bwMode="auto">
          <a:xfrm>
            <a:off x="173399" y="1226895"/>
            <a:ext cx="2130136" cy="237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AOD EN LAS CCAA Y EELL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0572D62-F73B-427F-9369-6212F76E4A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24" y="3977251"/>
            <a:ext cx="4442089" cy="2952327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155BAC64-60C3-4C5F-99B5-60AFCF4BB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94532"/>
              </p:ext>
            </p:extLst>
          </p:nvPr>
        </p:nvGraphicFramePr>
        <p:xfrm>
          <a:off x="5386387" y="1260828"/>
          <a:ext cx="3403600" cy="449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xmlns="" val="101900754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28631584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62972563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16039106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CCAA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AOD 2017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Habitantes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AOD x habitante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43731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Andalucía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35.155.161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8.388.107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4,19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23698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Aragón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2.620.853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1.308.563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2,00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824482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Asturias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4.187.446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1.042.608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4,02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472546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Baleares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7.182.939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1.107.220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6,49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7397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Cantabria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857.104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   582.206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1,47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84193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Canarias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420.000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2.101.924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0,20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42660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Cataluña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29.438.862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7.522.596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3,91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68142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Euskadi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53.181.328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2.189.534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24,29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9835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Castilla-La Mancha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2.492.972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2.041.631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1,22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07621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Castilla y León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4.589.522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2.447.519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1,88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65500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</a:rPr>
                        <a:t>Extremadura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   13.336.255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      1.087.778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u="none" strike="noStrike" dirty="0">
                          <a:effectLst/>
                        </a:rPr>
                        <a:t>12,26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2733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Galicia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4.811.027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      2.718.525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1,77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701629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La Rioja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1.462.800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   315.794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4,63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504907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Madrid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2.631.866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6.466.996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0,41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57869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Murcia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363.104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1.464.847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0,25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422313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Navarra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7.002.211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   640.647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10,93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2272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C. Valenciana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16.846.601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4.959.968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3,40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927025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Ceuta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      84.519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687707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Melilla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         86.026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78515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186.580.050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   46.557.008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4,01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1847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57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94682870169A4EAF0BBDCC8C23FD9D" ma:contentTypeVersion="10" ma:contentTypeDescription="Crear nuevo documento." ma:contentTypeScope="" ma:versionID="64dc304c6e167aea2742c3c2da6ff3bc">
  <xsd:schema xmlns:xsd="http://www.w3.org/2001/XMLSchema" xmlns:xs="http://www.w3.org/2001/XMLSchema" xmlns:p="http://schemas.microsoft.com/office/2006/metadata/properties" xmlns:ns2="c6b8ec3f-bc02-45d9-9595-cfbd987f005c" xmlns:ns3="b1a6cb1a-6c0f-4ec8-979f-455359bc4619" targetNamespace="http://schemas.microsoft.com/office/2006/metadata/properties" ma:root="true" ma:fieldsID="d38ef0af8d7b1956412333f354603336" ns2:_="" ns3:_="">
    <xsd:import namespace="c6b8ec3f-bc02-45d9-9595-cfbd987f005c"/>
    <xsd:import namespace="b1a6cb1a-6c0f-4ec8-979f-455359bc4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8ec3f-bc02-45d9-9595-cfbd987f0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cb1a-6c0f-4ec8-979f-455359bc46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D110BD-19B7-42EB-8DC4-6B48DFDD69DF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c6b8ec3f-bc02-45d9-9595-cfbd987f005c"/>
    <ds:schemaRef ds:uri="http://schemas.openxmlformats.org/package/2006/metadata/core-properties"/>
    <ds:schemaRef ds:uri="http://purl.org/dc/terms/"/>
    <ds:schemaRef ds:uri="http://purl.org/dc/elements/1.1/"/>
    <ds:schemaRef ds:uri="b1a6cb1a-6c0f-4ec8-979f-455359bc461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34F7B6-FC8B-40E4-86C6-A31E51DBB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8ec3f-bc02-45d9-9595-cfbd987f005c"/>
    <ds:schemaRef ds:uri="b1a6cb1a-6c0f-4ec8-979f-455359bc4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4A02E-3DDB-4F9A-9837-1DD33B16FB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1230</Words>
  <Application>Microsoft Office PowerPoint</Application>
  <PresentationFormat>Presentación en pantalla (4:3)</PresentationFormat>
  <Paragraphs>467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 2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LOS NUEVOS RETOS  para la equidad EN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ESPAÑA, ¿HAY EQUIDAD EN ACCESO  A SALUD?</vt:lpstr>
      <vt:lpstr>Presentación de PowerPoint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emiliana.tapia</dc:creator>
  <cp:lastModifiedBy>Usuario</cp:lastModifiedBy>
  <cp:revision>57</cp:revision>
  <cp:lastPrinted>2019-01-30T08:43:06Z</cp:lastPrinted>
  <dcterms:created xsi:type="dcterms:W3CDTF">2018-11-27T14:56:28Z</dcterms:created>
  <dcterms:modified xsi:type="dcterms:W3CDTF">2019-03-13T08:44:21Z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0x0101009A94682870169A4EAF0BBDCC8C23FD9D</vt:lpwstr>
  </property>
</Properties>
</file>